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7" r:id="rId4"/>
    <p:sldId id="272" r:id="rId5"/>
    <p:sldId id="273" r:id="rId6"/>
    <p:sldId id="270" r:id="rId7"/>
    <p:sldId id="271" r:id="rId8"/>
    <p:sldId id="290" r:id="rId9"/>
    <p:sldId id="258" r:id="rId10"/>
    <p:sldId id="281" r:id="rId11"/>
    <p:sldId id="282" r:id="rId12"/>
    <p:sldId id="283" r:id="rId13"/>
    <p:sldId id="275" r:id="rId14"/>
    <p:sldId id="276" r:id="rId15"/>
    <p:sldId id="289" r:id="rId16"/>
    <p:sldId id="291" r:id="rId17"/>
    <p:sldId id="264" r:id="rId18"/>
    <p:sldId id="284" r:id="rId19"/>
    <p:sldId id="285" r:id="rId20"/>
    <p:sldId id="28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69D67-A385-184F-B2C4-3C0082A8FF91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EABCF-EBA2-1F40-A0CA-63D5CDAF4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8DCA46-41A4-C64F-BB38-EE11F0DEDF1B}" type="slidenum">
              <a:rPr lang="uk-UA"/>
              <a:pPr/>
              <a:t>3</a:t>
            </a:fld>
            <a:endParaRPr lang="uk-UA"/>
          </a:p>
        </p:txBody>
      </p:sp>
      <p:sp>
        <p:nvSpPr>
          <p:cNvPr id="145409" name="Text Box 1"/>
          <p:cNvSpPr txBox="1">
            <a:spLocks noChangeArrowheads="1"/>
          </p:cNvSpPr>
          <p:nvPr/>
        </p:nvSpPr>
        <p:spPr bwMode="auto">
          <a:xfrm>
            <a:off x="3886459" y="8687972"/>
            <a:ext cx="2973094" cy="45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506" tIns="45576" rIns="91506" bIns="45576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</a:pPr>
            <a:fld id="{E48DE8DE-FB7F-2B40-930F-A2750B36C1CA}" type="slidenum">
              <a:rPr lang="uk-UA" sz="1200"/>
              <a:pPr algn="r">
                <a:buClrTx/>
                <a:buFontTx/>
                <a:buNone/>
              </a:pPr>
              <a:t>3</a:t>
            </a:fld>
            <a:endParaRPr lang="uk-UA" sz="1200"/>
          </a:p>
        </p:txBody>
      </p:sp>
      <p:sp>
        <p:nvSpPr>
          <p:cNvPr id="14541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5800"/>
            <a:ext cx="4567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685024" y="4344767"/>
            <a:ext cx="5489506" cy="411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1" y="8687972"/>
            <a:ext cx="2973094" cy="45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739" tIns="44870" rIns="89739" bIns="4487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0566"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0759-B450-47DC-BC38-EEC3C6EDE289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3238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0566"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0759-B450-47DC-BC38-EEC3C6EDE28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323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0566"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0759-B450-47DC-BC38-EEC3C6EDE28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323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3CEDB3-063F-1A46-A145-882A11321697}" type="slidenum">
              <a:rPr lang="uk-UA"/>
              <a:pPr/>
              <a:t>4</a:t>
            </a:fld>
            <a:endParaRPr lang="uk-UA"/>
          </a:p>
        </p:txBody>
      </p:sp>
      <p:sp>
        <p:nvSpPr>
          <p:cNvPr id="168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914919" y="4344767"/>
            <a:ext cx="5029717" cy="411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3886459" y="8687972"/>
            <a:ext cx="2973094" cy="45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506" tIns="45576" rIns="91506" bIns="45576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</a:pPr>
            <a:fld id="{D35E4487-C8FD-6E4C-9EAE-0F0E1B146B8E}" type="slidenum">
              <a:rPr lang="uk-UA" sz="1200"/>
              <a:pPr algn="r">
                <a:buClrTx/>
                <a:buFontTx/>
                <a:buNone/>
              </a:pPr>
              <a:t>4</a:t>
            </a:fld>
            <a:endParaRPr lang="uk-UA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8B4703-CF1C-C14E-8DE4-8FBC0A0A3AEC}" type="slidenum">
              <a:rPr lang="uk-UA"/>
              <a:pPr/>
              <a:t>5</a:t>
            </a:fld>
            <a:endParaRPr lang="uk-UA"/>
          </a:p>
        </p:txBody>
      </p:sp>
      <p:sp>
        <p:nvSpPr>
          <p:cNvPr id="169985" name="Text Box 1"/>
          <p:cNvSpPr txBox="1">
            <a:spLocks noChangeArrowheads="1"/>
          </p:cNvSpPr>
          <p:nvPr/>
        </p:nvSpPr>
        <p:spPr bwMode="auto">
          <a:xfrm>
            <a:off x="3886459" y="8687972"/>
            <a:ext cx="2973094" cy="45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506" tIns="45576" rIns="91506" bIns="45576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</a:pPr>
            <a:fld id="{F9C0A515-BBDA-EA46-887D-CCE1C82DB5D4}" type="slidenum">
              <a:rPr lang="uk-UA" sz="1200"/>
              <a:pPr algn="r">
                <a:buClrTx/>
                <a:buFontTx/>
                <a:buNone/>
              </a:pPr>
              <a:t>5</a:t>
            </a:fld>
            <a:endParaRPr lang="uk-UA" sz="1200"/>
          </a:p>
        </p:txBody>
      </p:sp>
      <p:sp>
        <p:nvSpPr>
          <p:cNvPr id="16998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914919" y="4344767"/>
            <a:ext cx="5029717" cy="411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506" tIns="45576" rIns="91506" bIns="45576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442"/>
              </a:spcBef>
            </a:pPr>
            <a:r>
              <a:rPr lang="uk-UA" sz="1200"/>
              <a:t>Put the block diagram on a slide by itself later 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5E6BB9-5DB2-0043-84A0-C07A6CA42194}" type="slidenum">
              <a:rPr lang="uk-UA"/>
              <a:pPr/>
              <a:t>6</a:t>
            </a:fld>
            <a:endParaRPr lang="uk-UA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914919" y="4344767"/>
            <a:ext cx="5029717" cy="411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739" tIns="44870" rIns="89739" bIns="44870" anchor="ctr"/>
          <a:lstStyle/>
          <a:p>
            <a:endParaRPr lang="en-US"/>
          </a:p>
        </p:txBody>
      </p:sp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3886459" y="8687972"/>
            <a:ext cx="2973094" cy="45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506" tIns="45576" rIns="91506" bIns="45576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buClrTx/>
              <a:buFontTx/>
              <a:buNone/>
            </a:pPr>
            <a:fld id="{8AB1FF26-9925-F74E-B6DF-67E278CDC7D5}" type="slidenum">
              <a:rPr lang="en-GB" sz="1200"/>
              <a:pPr algn="r">
                <a:buClrTx/>
                <a:buFontTx/>
                <a:buNone/>
              </a:pPr>
              <a:t>6</a:t>
            </a:fld>
            <a:endParaRPr lang="en-GB" sz="1200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Higher data</a:t>
            </a:r>
            <a:r>
              <a:rPr lang="en-US" baseline="0" dirty="0" smtClean="0"/>
              <a:t> rates</a:t>
            </a:r>
            <a:endParaRPr lang="en-US" dirty="0" smtClean="0"/>
          </a:p>
          <a:p>
            <a:r>
              <a:rPr lang="en-US" dirty="0" smtClean="0"/>
              <a:t>ADP – longest ever</a:t>
            </a:r>
          </a:p>
          <a:p>
            <a:r>
              <a:rPr lang="en-US" dirty="0" smtClean="0"/>
              <a:t>FGM part of FIELDS</a:t>
            </a:r>
          </a:p>
          <a:p>
            <a:r>
              <a:rPr lang="en-US" dirty="0" smtClean="0"/>
              <a:t>EDI – new energy</a:t>
            </a:r>
            <a:r>
              <a:rPr lang="en-US" baseline="0" dirty="0" smtClean="0"/>
              <a:t> – 250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(compared to Cluster)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433451-11CB-5A46-BADA-31EAD367CB5B}" type="slidenum">
              <a:rPr lang="uk-UA"/>
              <a:pPr/>
              <a:t>7</a:t>
            </a:fld>
            <a:endParaRPr lang="uk-UA"/>
          </a:p>
        </p:txBody>
      </p:sp>
      <p:sp>
        <p:nvSpPr>
          <p:cNvPr id="165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5685" y="685605"/>
            <a:ext cx="4548182" cy="34295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5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919" y="4344767"/>
            <a:ext cx="5029717" cy="41151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0566"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0759-B450-47DC-BC38-EEC3C6EDE289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323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0566">
              <a:defRPr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50759-B450-47DC-BC38-EEC3C6EDE289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323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1860"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1731" indent="-281435" defTabSz="451860"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5741" indent="-225148" defTabSz="451860"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6037" indent="-225148" defTabSz="451860"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6333" indent="-225148" defTabSz="451860"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6630" indent="-225148" defTabSz="45186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6926" indent="-225148" defTabSz="45186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7222" indent="-225148" defTabSz="45186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7518" indent="-225148" defTabSz="45186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03720" algn="l"/>
                <a:tab pos="1807439" algn="l"/>
                <a:tab pos="2711159" algn="l"/>
                <a:tab pos="3616442" algn="l"/>
                <a:tab pos="4518598" algn="l"/>
                <a:tab pos="5422318" algn="l"/>
                <a:tab pos="6327601" algn="l"/>
                <a:tab pos="7229757" algn="l"/>
                <a:tab pos="8135041" algn="l"/>
                <a:tab pos="9038760" algn="l"/>
                <a:tab pos="9944043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6BEFC61-C1F8-7C48-A7B1-D03DD6DC63D1}" type="slidenum">
              <a:rPr lang="en-GB" sz="1200" b="0">
                <a:solidFill>
                  <a:srgbClr val="000000"/>
                </a:solidFill>
              </a:rPr>
              <a:pPr/>
              <a:t>13</a:t>
            </a:fld>
            <a:endParaRPr lang="en-GB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Slide Number Placeholder 3"/>
          <p:cNvSpPr txBox="1">
            <a:spLocks noGrp="1"/>
          </p:cNvSpPr>
          <p:nvPr/>
        </p:nvSpPr>
        <p:spPr bwMode="auto">
          <a:xfrm>
            <a:off x="3884027" y="8685071"/>
            <a:ext cx="2970868" cy="45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99" tIns="45550" rIns="91099" bIns="45550" anchor="b"/>
          <a:lstStyle>
            <a:lvl1pPr defTabSz="458788"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8788"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8788"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8788"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8788"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87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87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87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87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7575" algn="l"/>
                <a:tab pos="1835150" algn="l"/>
                <a:tab pos="2752725" algn="l"/>
                <a:tab pos="3671888" algn="l"/>
                <a:tab pos="4587875" algn="l"/>
                <a:tab pos="5505450" algn="l"/>
                <a:tab pos="6424613" algn="l"/>
                <a:tab pos="7340600" algn="l"/>
                <a:tab pos="8259763" algn="l"/>
                <a:tab pos="9177338" algn="l"/>
                <a:tab pos="10096500" algn="l"/>
              </a:tabLst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ct val="100000"/>
              </a:lnSpc>
            </a:pPr>
            <a:fld id="{4DE65B1D-AD8D-5143-82CA-8634AB3425EF}" type="slidenum">
              <a:rPr lang="en-GB" sz="1200" b="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14</a:t>
            </a:fld>
            <a:endParaRPr lang="en-GB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2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2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304800" y="827088"/>
            <a:ext cx="8637588" cy="0"/>
          </a:xfrm>
          <a:prstGeom prst="line">
            <a:avLst/>
          </a:prstGeom>
          <a:noFill/>
          <a:ln w="28575">
            <a:solidFill>
              <a:srgbClr val="0000B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1313" y="1343025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" name="Picture 14" descr="C:\Documents and Settings\vassilis\My Documents\ssl\transfers\20080921_THEMIS_SWT_wCL\themis_splinter\THAR_cover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46038"/>
            <a:ext cx="2047875" cy="7381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457200" y="4572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ARTEMIS</a:t>
            </a:r>
            <a:endParaRPr lang="en-US" sz="1800" dirty="0"/>
          </a:p>
        </p:txBody>
      </p:sp>
      <p:pic>
        <p:nvPicPr>
          <p:cNvPr id="13" name="Picture 10" descr="artemis_v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2775" y="119063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 userDrawn="1"/>
        </p:nvSpPr>
        <p:spPr bwMode="auto">
          <a:xfrm>
            <a:off x="1143000" y="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THEMIS</a:t>
            </a:r>
            <a:endParaRPr lang="en-US" sz="1800" dirty="0"/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5538" y="109538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37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304800" y="827088"/>
            <a:ext cx="8637588" cy="0"/>
          </a:xfrm>
          <a:prstGeom prst="line">
            <a:avLst/>
          </a:prstGeom>
          <a:noFill/>
          <a:ln w="28575">
            <a:solidFill>
              <a:srgbClr val="0000B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1313" y="1343025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" name="Picture 14" descr="C:\Documents and Settings\vassilis\My Documents\ssl\transfers\20080921_THEMIS_SWT_wCL\themis_splinter\THAR_cover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46038"/>
            <a:ext cx="2047875" cy="7381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457200" y="4572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ARTEMIS</a:t>
            </a:r>
            <a:endParaRPr lang="en-US" sz="1800" dirty="0"/>
          </a:p>
        </p:txBody>
      </p:sp>
      <p:pic>
        <p:nvPicPr>
          <p:cNvPr id="13" name="Picture 10" descr="artemis_v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2775" y="119063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 userDrawn="1"/>
        </p:nvSpPr>
        <p:spPr bwMode="auto">
          <a:xfrm>
            <a:off x="1143000" y="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THEMIS</a:t>
            </a:r>
            <a:endParaRPr lang="en-US" sz="1800" dirty="0"/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5538" y="109538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372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304800" y="827088"/>
            <a:ext cx="8637588" cy="0"/>
          </a:xfrm>
          <a:prstGeom prst="line">
            <a:avLst/>
          </a:prstGeom>
          <a:noFill/>
          <a:ln w="28575">
            <a:solidFill>
              <a:srgbClr val="0000B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1313" y="1343025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" name="Picture 14" descr="C:\Documents and Settings\vassilis\My Documents\ssl\transfers\20080921_THEMIS_SWT_wCL\themis_splinter\THAR_cover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46038"/>
            <a:ext cx="2047875" cy="7381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457200" y="4572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ARTEMIS</a:t>
            </a:r>
            <a:endParaRPr lang="en-US" sz="1800" dirty="0"/>
          </a:p>
        </p:txBody>
      </p:sp>
      <p:pic>
        <p:nvPicPr>
          <p:cNvPr id="13" name="Picture 10" descr="artemis_v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2775" y="119063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 userDrawn="1"/>
        </p:nvSpPr>
        <p:spPr bwMode="auto">
          <a:xfrm>
            <a:off x="1143000" y="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THEMIS</a:t>
            </a:r>
            <a:endParaRPr lang="en-US" sz="1800" dirty="0"/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5538" y="109538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372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304800" y="827088"/>
            <a:ext cx="8637588" cy="0"/>
          </a:xfrm>
          <a:prstGeom prst="line">
            <a:avLst/>
          </a:prstGeom>
          <a:noFill/>
          <a:ln w="28575">
            <a:solidFill>
              <a:srgbClr val="0000B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1313" y="1343025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" name="Picture 14" descr="C:\Documents and Settings\vassilis\My Documents\ssl\transfers\20080921_THEMIS_SWT_wCL\themis_splinter\THAR_cover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46038"/>
            <a:ext cx="2047875" cy="7381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457200" y="4572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ARTEMIS</a:t>
            </a:r>
            <a:endParaRPr lang="en-US" sz="1800" dirty="0"/>
          </a:p>
        </p:txBody>
      </p:sp>
      <p:pic>
        <p:nvPicPr>
          <p:cNvPr id="13" name="Picture 10" descr="artemis_v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2775" y="119063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 userDrawn="1"/>
        </p:nvSpPr>
        <p:spPr bwMode="auto">
          <a:xfrm>
            <a:off x="1143000" y="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THEMIS</a:t>
            </a:r>
            <a:endParaRPr lang="en-US" sz="1800" dirty="0"/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5538" y="109538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372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304800" y="827088"/>
            <a:ext cx="8637588" cy="0"/>
          </a:xfrm>
          <a:prstGeom prst="line">
            <a:avLst/>
          </a:prstGeom>
          <a:noFill/>
          <a:ln w="28575">
            <a:solidFill>
              <a:srgbClr val="0000B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341313" y="1343025"/>
            <a:ext cx="85502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" name="Picture 14" descr="C:\Documents and Settings\vassilis\My Documents\ssl\transfers\20080921_THEMIS_SWT_wCL\themis_splinter\THAR_cover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46038"/>
            <a:ext cx="2047875" cy="73818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" name="Text Box 16"/>
          <p:cNvSpPr txBox="1">
            <a:spLocks noChangeArrowheads="1"/>
          </p:cNvSpPr>
          <p:nvPr userDrawn="1"/>
        </p:nvSpPr>
        <p:spPr bwMode="auto">
          <a:xfrm>
            <a:off x="457200" y="4572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ARTEMIS</a:t>
            </a:r>
            <a:endParaRPr lang="en-US" sz="1800" dirty="0"/>
          </a:p>
        </p:txBody>
      </p:sp>
      <p:pic>
        <p:nvPicPr>
          <p:cNvPr id="13" name="Picture 10" descr="artemis_v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2775" y="119063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 userDrawn="1"/>
        </p:nvSpPr>
        <p:spPr bwMode="auto">
          <a:xfrm>
            <a:off x="1143000" y="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</a:rPr>
              <a:t>THEMIS</a:t>
            </a:r>
            <a:endParaRPr lang="en-US" sz="1800" dirty="0"/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5538" y="109538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3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6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4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3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D8959-F910-264D-9C31-B0939D702203}" type="datetimeFigureOut">
              <a:rPr lang="en-US" smtClean="0"/>
              <a:t>07.05.15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88127-7BBA-1D48-85A6-E5B01AC19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7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2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87" y="977943"/>
            <a:ext cx="6097186" cy="194363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 preparation to the MMS science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21231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Yuri Khotyaintsev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IRF-U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1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4"/>
          <p:cNvSpPr txBox="1">
            <a:spLocks noChangeArrowheads="1"/>
          </p:cNvSpPr>
          <p:nvPr/>
        </p:nvSpPr>
        <p:spPr bwMode="auto">
          <a:xfrm>
            <a:off x="2677257" y="315913"/>
            <a:ext cx="4006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4000" b="1" dirty="0" smtClean="0">
                <a:solidFill>
                  <a:srgbClr val="000090"/>
                </a:solidFill>
              </a:rPr>
              <a:t>Mission phases</a:t>
            </a:r>
            <a:endParaRPr lang="en-US" sz="4000" b="1" dirty="0">
              <a:solidFill>
                <a:srgbClr val="000090"/>
              </a:solidFill>
            </a:endParaRPr>
          </a:p>
        </p:txBody>
      </p:sp>
      <p:pic>
        <p:nvPicPr>
          <p:cNvPr id="286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3" y="1333935"/>
            <a:ext cx="5292725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63411" y="2254415"/>
            <a:ext cx="287103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Phase 1: 12Re apogee</a:t>
            </a:r>
          </a:p>
          <a:p>
            <a:endParaRPr lang="en-US" b="1" dirty="0" smtClean="0"/>
          </a:p>
          <a:p>
            <a:r>
              <a:rPr lang="en-US" dirty="0" smtClean="0"/>
              <a:t>1a: Dec 2015, </a:t>
            </a:r>
            <a:r>
              <a:rPr lang="en-US" dirty="0" err="1" smtClean="0"/>
              <a:t>subsolar</a:t>
            </a:r>
            <a:r>
              <a:rPr lang="en-US" dirty="0" smtClean="0"/>
              <a:t> MP</a:t>
            </a:r>
          </a:p>
          <a:p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1x: Jun 2016, near-Earth tail</a:t>
            </a:r>
          </a:p>
          <a:p>
            <a:r>
              <a:rPr lang="en-US" dirty="0" smtClean="0"/>
              <a:t>1b: Jan 2017, </a:t>
            </a:r>
            <a:r>
              <a:rPr lang="en-US" dirty="0" err="1"/>
              <a:t>subsolar</a:t>
            </a:r>
            <a:r>
              <a:rPr lang="en-US" dirty="0"/>
              <a:t> MP</a:t>
            </a:r>
          </a:p>
          <a:p>
            <a:endParaRPr lang="en-US" dirty="0" smtClean="0"/>
          </a:p>
          <a:p>
            <a:r>
              <a:rPr lang="en-US" dirty="0" smtClean="0"/>
              <a:t>2a: Apr 2017 – apogee rise</a:t>
            </a:r>
          </a:p>
          <a:p>
            <a:endParaRPr lang="en-US" dirty="0"/>
          </a:p>
          <a:p>
            <a:r>
              <a:rPr lang="en-US" b="1" dirty="0"/>
              <a:t>Phase </a:t>
            </a:r>
            <a:r>
              <a:rPr lang="en-US" b="1" dirty="0" smtClean="0"/>
              <a:t>2: 25Re apogee</a:t>
            </a:r>
          </a:p>
          <a:p>
            <a:endParaRPr lang="en-US" b="1" dirty="0"/>
          </a:p>
          <a:p>
            <a:r>
              <a:rPr lang="en-US" dirty="0" smtClean="0"/>
              <a:t>2b : Jul 2017,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5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2203160" y="5450213"/>
            <a:ext cx="385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GT</a:t>
            </a:r>
            <a:endParaRPr lang="el-GR" sz="1400" b="1" baseline="30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7" name="Oval 226"/>
          <p:cNvSpPr>
            <a:spLocks noChangeAspect="1"/>
          </p:cNvSpPr>
          <p:nvPr/>
        </p:nvSpPr>
        <p:spPr>
          <a:xfrm rot="16343853">
            <a:off x="3927064" y="3674136"/>
            <a:ext cx="1336009" cy="717517"/>
          </a:xfrm>
          <a:prstGeom prst="ellipse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/>
          <p:cNvSpPr txBox="1"/>
          <p:nvPr/>
        </p:nvSpPr>
        <p:spPr>
          <a:xfrm>
            <a:off x="2320920" y="76200"/>
            <a:ext cx="5527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FY16: THM/ART-MMS-VAP coordination: THM-MMS are period-locked, at same mean anomaly</a:t>
            </a:r>
            <a:endParaRPr lang="el-GR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91263" y="1836519"/>
            <a:ext cx="2809137" cy="3268881"/>
            <a:chOff x="457200" y="1783438"/>
            <a:chExt cx="2809137" cy="3268881"/>
          </a:xfrm>
        </p:grpSpPr>
        <p:sp>
          <p:nvSpPr>
            <p:cNvPr id="95" name="TextBox 94"/>
            <p:cNvSpPr txBox="1"/>
            <p:nvPr/>
          </p:nvSpPr>
          <p:spPr>
            <a:xfrm>
              <a:off x="2943940" y="340338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P3</a:t>
              </a:r>
              <a:endParaRPr lang="el-GR" sz="1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50225" y="3574635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P4</a:t>
              </a:r>
              <a:endParaRPr lang="el-GR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546443" y="304359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P5</a:t>
              </a:r>
              <a:endParaRPr lang="el-GR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7200" y="3321887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12</a:t>
              </a:r>
              <a:endParaRPr lang="el-GR" sz="105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21668" y="1783438"/>
              <a:ext cx="2530821" cy="3268881"/>
              <a:chOff x="3118021" y="866899"/>
              <a:chExt cx="4220080" cy="5450774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3118021" y="866899"/>
                <a:ext cx="1380888" cy="5438898"/>
              </a:xfrm>
              <a:custGeom>
                <a:avLst/>
                <a:gdLst>
                  <a:gd name="connsiteX0" fmla="*/ 1380888 w 1380888"/>
                  <a:gd name="connsiteY0" fmla="*/ 0 h 5438898"/>
                  <a:gd name="connsiteX1" fmla="*/ 905875 w 1380888"/>
                  <a:gd name="connsiteY1" fmla="*/ 522514 h 5438898"/>
                  <a:gd name="connsiteX2" fmla="*/ 585241 w 1380888"/>
                  <a:gd name="connsiteY2" fmla="*/ 997527 h 5438898"/>
                  <a:gd name="connsiteX3" fmla="*/ 288358 w 1380888"/>
                  <a:gd name="connsiteY3" fmla="*/ 1555667 h 5438898"/>
                  <a:gd name="connsiteX4" fmla="*/ 86477 w 1380888"/>
                  <a:gd name="connsiteY4" fmla="*/ 2149433 h 5438898"/>
                  <a:gd name="connsiteX5" fmla="*/ 3350 w 1380888"/>
                  <a:gd name="connsiteY5" fmla="*/ 2731324 h 5438898"/>
                  <a:gd name="connsiteX6" fmla="*/ 38976 w 1380888"/>
                  <a:gd name="connsiteY6" fmla="*/ 3455719 h 5438898"/>
                  <a:gd name="connsiteX7" fmla="*/ 240857 w 1380888"/>
                  <a:gd name="connsiteY7" fmla="*/ 4227615 h 5438898"/>
                  <a:gd name="connsiteX8" fmla="*/ 644618 w 1380888"/>
                  <a:gd name="connsiteY8" fmla="*/ 5011387 h 5438898"/>
                  <a:gd name="connsiteX9" fmla="*/ 929625 w 1380888"/>
                  <a:gd name="connsiteY9" fmla="*/ 5438898 h 54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0888" h="5438898">
                    <a:moveTo>
                      <a:pt x="1380888" y="0"/>
                    </a:moveTo>
                    <a:cubicBezTo>
                      <a:pt x="1209685" y="178130"/>
                      <a:pt x="1038483" y="356260"/>
                      <a:pt x="905875" y="522514"/>
                    </a:cubicBezTo>
                    <a:cubicBezTo>
                      <a:pt x="773267" y="688768"/>
                      <a:pt x="688160" y="825335"/>
                      <a:pt x="585241" y="997527"/>
                    </a:cubicBezTo>
                    <a:cubicBezTo>
                      <a:pt x="482322" y="1169719"/>
                      <a:pt x="371485" y="1363683"/>
                      <a:pt x="288358" y="1555667"/>
                    </a:cubicBezTo>
                    <a:cubicBezTo>
                      <a:pt x="205231" y="1747651"/>
                      <a:pt x="133978" y="1953490"/>
                      <a:pt x="86477" y="2149433"/>
                    </a:cubicBezTo>
                    <a:cubicBezTo>
                      <a:pt x="38976" y="2345376"/>
                      <a:pt x="11267" y="2513610"/>
                      <a:pt x="3350" y="2731324"/>
                    </a:cubicBezTo>
                    <a:cubicBezTo>
                      <a:pt x="-4567" y="2949038"/>
                      <a:pt x="-609" y="3206337"/>
                      <a:pt x="38976" y="3455719"/>
                    </a:cubicBezTo>
                    <a:cubicBezTo>
                      <a:pt x="78560" y="3705101"/>
                      <a:pt x="139917" y="3968337"/>
                      <a:pt x="240857" y="4227615"/>
                    </a:cubicBezTo>
                    <a:cubicBezTo>
                      <a:pt x="341797" y="4486893"/>
                      <a:pt x="529823" y="4809507"/>
                      <a:pt x="644618" y="5011387"/>
                    </a:cubicBezTo>
                    <a:cubicBezTo>
                      <a:pt x="759413" y="5213267"/>
                      <a:pt x="844519" y="5326082"/>
                      <a:pt x="929625" y="5438898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3223301" y="1600200"/>
                <a:ext cx="4114800" cy="4114800"/>
                <a:chOff x="3223301" y="1600200"/>
                <a:chExt cx="4114800" cy="4114800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rot="9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rot="9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rot="9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rot="900000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18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8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18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1800000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5128301" y="3505200"/>
                <a:ext cx="304800" cy="30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3451901" y="1828799"/>
                <a:ext cx="3657600" cy="3657600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noFill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3655691" y="878774"/>
                <a:ext cx="2767020" cy="5438899"/>
              </a:xfrm>
              <a:custGeom>
                <a:avLst/>
                <a:gdLst>
                  <a:gd name="connsiteX0" fmla="*/ 2767020 w 2767020"/>
                  <a:gd name="connsiteY0" fmla="*/ 0 h 5438899"/>
                  <a:gd name="connsiteX1" fmla="*/ 1888246 w 2767020"/>
                  <a:gd name="connsiteY1" fmla="*/ 368135 h 5438899"/>
                  <a:gd name="connsiteX2" fmla="*/ 1436984 w 2767020"/>
                  <a:gd name="connsiteY2" fmla="*/ 605642 h 5438899"/>
                  <a:gd name="connsiteX3" fmla="*/ 950096 w 2767020"/>
                  <a:gd name="connsiteY3" fmla="*/ 973777 h 5438899"/>
                  <a:gd name="connsiteX4" fmla="*/ 665088 w 2767020"/>
                  <a:gd name="connsiteY4" fmla="*/ 1270660 h 5438899"/>
                  <a:gd name="connsiteX5" fmla="*/ 415706 w 2767020"/>
                  <a:gd name="connsiteY5" fmla="*/ 1567543 h 5438899"/>
                  <a:gd name="connsiteX6" fmla="*/ 201950 w 2767020"/>
                  <a:gd name="connsiteY6" fmla="*/ 1947553 h 5438899"/>
                  <a:gd name="connsiteX7" fmla="*/ 47571 w 2767020"/>
                  <a:gd name="connsiteY7" fmla="*/ 2434442 h 5438899"/>
                  <a:gd name="connsiteX8" fmla="*/ 70 w 2767020"/>
                  <a:gd name="connsiteY8" fmla="*/ 2778826 h 5438899"/>
                  <a:gd name="connsiteX9" fmla="*/ 47571 w 2767020"/>
                  <a:gd name="connsiteY9" fmla="*/ 3313216 h 5438899"/>
                  <a:gd name="connsiteX10" fmla="*/ 308828 w 2767020"/>
                  <a:gd name="connsiteY10" fmla="*/ 3871356 h 5438899"/>
                  <a:gd name="connsiteX11" fmla="*/ 676963 w 2767020"/>
                  <a:gd name="connsiteY11" fmla="*/ 4370120 h 5438899"/>
                  <a:gd name="connsiteX12" fmla="*/ 1223228 w 2767020"/>
                  <a:gd name="connsiteY12" fmla="*/ 4892634 h 5438899"/>
                  <a:gd name="connsiteX13" fmla="*/ 1888246 w 2767020"/>
                  <a:gd name="connsiteY13" fmla="*/ 5272644 h 5438899"/>
                  <a:gd name="connsiteX14" fmla="*/ 2256381 w 2767020"/>
                  <a:gd name="connsiteY14" fmla="*/ 5438899 h 54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67020" h="5438899">
                    <a:moveTo>
                      <a:pt x="2767020" y="0"/>
                    </a:moveTo>
                    <a:cubicBezTo>
                      <a:pt x="2438469" y="133597"/>
                      <a:pt x="2109919" y="267195"/>
                      <a:pt x="1888246" y="368135"/>
                    </a:cubicBezTo>
                    <a:cubicBezTo>
                      <a:pt x="1666573" y="469075"/>
                      <a:pt x="1593342" y="504702"/>
                      <a:pt x="1436984" y="605642"/>
                    </a:cubicBezTo>
                    <a:cubicBezTo>
                      <a:pt x="1280626" y="706582"/>
                      <a:pt x="1078745" y="862941"/>
                      <a:pt x="950096" y="973777"/>
                    </a:cubicBezTo>
                    <a:cubicBezTo>
                      <a:pt x="821447" y="1084613"/>
                      <a:pt x="754153" y="1171699"/>
                      <a:pt x="665088" y="1270660"/>
                    </a:cubicBezTo>
                    <a:cubicBezTo>
                      <a:pt x="576023" y="1369621"/>
                      <a:pt x="492896" y="1454727"/>
                      <a:pt x="415706" y="1567543"/>
                    </a:cubicBezTo>
                    <a:cubicBezTo>
                      <a:pt x="338516" y="1680359"/>
                      <a:pt x="263306" y="1803070"/>
                      <a:pt x="201950" y="1947553"/>
                    </a:cubicBezTo>
                    <a:cubicBezTo>
                      <a:pt x="140594" y="2092036"/>
                      <a:pt x="81218" y="2295896"/>
                      <a:pt x="47571" y="2434442"/>
                    </a:cubicBezTo>
                    <a:cubicBezTo>
                      <a:pt x="13924" y="2572988"/>
                      <a:pt x="70" y="2632364"/>
                      <a:pt x="70" y="2778826"/>
                    </a:cubicBezTo>
                    <a:cubicBezTo>
                      <a:pt x="70" y="2925288"/>
                      <a:pt x="-3889" y="3131128"/>
                      <a:pt x="47571" y="3313216"/>
                    </a:cubicBezTo>
                    <a:cubicBezTo>
                      <a:pt x="99031" y="3495304"/>
                      <a:pt x="203929" y="3695206"/>
                      <a:pt x="308828" y="3871356"/>
                    </a:cubicBezTo>
                    <a:cubicBezTo>
                      <a:pt x="413727" y="4047506"/>
                      <a:pt x="524563" y="4199907"/>
                      <a:pt x="676963" y="4370120"/>
                    </a:cubicBezTo>
                    <a:cubicBezTo>
                      <a:pt x="829363" y="4540333"/>
                      <a:pt x="1021348" y="4742213"/>
                      <a:pt x="1223228" y="4892634"/>
                    </a:cubicBezTo>
                    <a:cubicBezTo>
                      <a:pt x="1425108" y="5043055"/>
                      <a:pt x="1716054" y="5181600"/>
                      <a:pt x="1888246" y="5272644"/>
                    </a:cubicBezTo>
                    <a:cubicBezTo>
                      <a:pt x="2060438" y="5363688"/>
                      <a:pt x="2158409" y="5401293"/>
                      <a:pt x="2256381" y="5438899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252176" y="3920080"/>
              <a:ext cx="53892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2060"/>
                  </a:solidFill>
                </a:rPr>
                <a:t>THM</a:t>
              </a:r>
              <a:endParaRPr lang="el-GR" sz="1400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83318" y="3776390"/>
              <a:ext cx="5741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C00000"/>
                  </a:solidFill>
                </a:rPr>
                <a:t>MMS</a:t>
              </a:r>
              <a:endParaRPr lang="el-GR" sz="1400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92003" y="2030321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6</a:t>
              </a:r>
              <a:endParaRPr lang="el-GR" sz="105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54179" y="4616787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18</a:t>
              </a:r>
              <a:endParaRPr lang="el-GR" sz="1050" dirty="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21499338">
              <a:off x="812270" y="3192328"/>
              <a:ext cx="1233345" cy="57117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1309827">
              <a:off x="1799803" y="3213535"/>
              <a:ext cx="1209585" cy="668542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0" name="Oval 50"/>
            <p:cNvSpPr>
              <a:spLocks noChangeAspect="1" noChangeArrowheads="1"/>
            </p:cNvSpPr>
            <p:nvPr/>
          </p:nvSpPr>
          <p:spPr bwMode="auto">
            <a:xfrm>
              <a:off x="2599870" y="3229049"/>
              <a:ext cx="66675" cy="66675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51"/>
            <p:cNvSpPr>
              <a:spLocks noChangeAspect="1" noChangeArrowheads="1"/>
            </p:cNvSpPr>
            <p:nvPr/>
          </p:nvSpPr>
          <p:spPr bwMode="auto">
            <a:xfrm>
              <a:off x="2950041" y="3475356"/>
              <a:ext cx="66675" cy="6667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52"/>
            <p:cNvSpPr>
              <a:spLocks noChangeAspect="1" noChangeArrowheads="1"/>
            </p:cNvSpPr>
            <p:nvPr/>
          </p:nvSpPr>
          <p:spPr bwMode="auto">
            <a:xfrm>
              <a:off x="2941090" y="3676316"/>
              <a:ext cx="67786" cy="6778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 rot="9906539">
              <a:off x="1789709" y="3211271"/>
              <a:ext cx="604793" cy="39513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8" name="Oval 51"/>
            <p:cNvSpPr>
              <a:spLocks noChangeAspect="1" noChangeArrowheads="1"/>
            </p:cNvSpPr>
            <p:nvPr/>
          </p:nvSpPr>
          <p:spPr bwMode="auto">
            <a:xfrm>
              <a:off x="2065492" y="3184697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Oval 51"/>
            <p:cNvSpPr>
              <a:spLocks noChangeAspect="1" noChangeArrowheads="1"/>
            </p:cNvSpPr>
            <p:nvPr/>
          </p:nvSpPr>
          <p:spPr bwMode="auto">
            <a:xfrm>
              <a:off x="2349867" y="3351237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91833" y="2988603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l-GR" sz="10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32769" y="3268265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l-GR" sz="1000" dirty="0"/>
            </a:p>
          </p:txBody>
        </p:sp>
        <p:grpSp>
          <p:nvGrpSpPr>
            <p:cNvPr id="105" name="Group 58"/>
            <p:cNvGrpSpPr>
              <a:grpSpLocks noChangeAspect="1"/>
            </p:cNvGrpSpPr>
            <p:nvPr/>
          </p:nvGrpSpPr>
          <p:grpSpPr bwMode="auto">
            <a:xfrm>
              <a:off x="843345" y="3590683"/>
              <a:ext cx="67195" cy="70008"/>
              <a:chOff x="5154486" y="1497035"/>
              <a:chExt cx="284343" cy="373378"/>
            </a:xfrm>
          </p:grpSpPr>
          <p:sp>
            <p:nvSpPr>
              <p:cNvPr id="106" name="Flowchart: Manual Operation 105"/>
              <p:cNvSpPr>
                <a:spLocks noChangeAspect="1"/>
              </p:cNvSpPr>
              <p:nvPr/>
            </p:nvSpPr>
            <p:spPr>
              <a:xfrm rot="3267092">
                <a:off x="5118764" y="1550348"/>
                <a:ext cx="373378" cy="266752"/>
              </a:xfrm>
              <a:prstGeom prst="flowChartManualOperation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7" name="Straight Connector 106"/>
              <p:cNvCxnSpPr>
                <a:cxnSpLocks noChangeAspect="1"/>
              </p:cNvCxnSpPr>
              <p:nvPr/>
            </p:nvCxnSpPr>
            <p:spPr>
              <a:xfrm rot="3267092">
                <a:off x="5138399" y="1520306"/>
                <a:ext cx="288665" cy="2564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8" name="TextBox 107"/>
          <p:cNvSpPr txBox="1"/>
          <p:nvPr/>
        </p:nvSpPr>
        <p:spPr>
          <a:xfrm>
            <a:off x="3141651" y="33749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l-GR" sz="1050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306119" y="1836519"/>
            <a:ext cx="2530821" cy="3268881"/>
            <a:chOff x="3118021" y="866899"/>
            <a:chExt cx="4220080" cy="5450774"/>
          </a:xfrm>
        </p:grpSpPr>
        <p:sp>
          <p:nvSpPr>
            <p:cNvPr id="110" name="Freeform 109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4476454" y="208340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150" name="TextBox 149"/>
          <p:cNvSpPr txBox="1"/>
          <p:nvPr/>
        </p:nvSpPr>
        <p:spPr>
          <a:xfrm>
            <a:off x="4438630" y="46698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grpSp>
        <p:nvGrpSpPr>
          <p:cNvPr id="24" name="Group 23"/>
          <p:cNvGrpSpPr/>
          <p:nvPr/>
        </p:nvGrpSpPr>
        <p:grpSpPr>
          <a:xfrm rot="5034026">
            <a:off x="3451645" y="3155257"/>
            <a:ext cx="2197118" cy="689749"/>
            <a:chOff x="3496721" y="3245409"/>
            <a:chExt cx="2197118" cy="689749"/>
          </a:xfrm>
        </p:grpSpPr>
        <p:sp>
          <p:nvSpPr>
            <p:cNvPr id="151" name="Oval 150"/>
            <p:cNvSpPr>
              <a:spLocks noChangeAspect="1"/>
            </p:cNvSpPr>
            <p:nvPr/>
          </p:nvSpPr>
          <p:spPr>
            <a:xfrm rot="21499338">
              <a:off x="3496721" y="3245409"/>
              <a:ext cx="1233345" cy="57117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 rot="11309827">
              <a:off x="4484254" y="3266616"/>
              <a:ext cx="1209585" cy="668542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9" name="Oval 50"/>
          <p:cNvSpPr>
            <a:spLocks noChangeAspect="1" noChangeArrowheads="1"/>
          </p:cNvSpPr>
          <p:nvPr/>
        </p:nvSpPr>
        <p:spPr bwMode="auto">
          <a:xfrm>
            <a:off x="4782045" y="4492745"/>
            <a:ext cx="66675" cy="6667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51"/>
          <p:cNvSpPr>
            <a:spLocks noChangeAspect="1" noChangeArrowheads="1"/>
          </p:cNvSpPr>
          <p:nvPr/>
        </p:nvSpPr>
        <p:spPr bwMode="auto">
          <a:xfrm>
            <a:off x="4887517" y="3921243"/>
            <a:ext cx="66675" cy="6667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52"/>
          <p:cNvSpPr>
            <a:spLocks noChangeAspect="1" noChangeArrowheads="1"/>
          </p:cNvSpPr>
          <p:nvPr/>
        </p:nvSpPr>
        <p:spPr bwMode="auto">
          <a:xfrm>
            <a:off x="4839930" y="4231673"/>
            <a:ext cx="67786" cy="67786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 rot="13040253">
            <a:off x="4448402" y="3425338"/>
            <a:ext cx="604793" cy="395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6" name="Oval 51"/>
          <p:cNvSpPr>
            <a:spLocks noChangeAspect="1" noChangeArrowheads="1"/>
          </p:cNvSpPr>
          <p:nvPr/>
        </p:nvSpPr>
        <p:spPr bwMode="auto">
          <a:xfrm>
            <a:off x="4962444" y="3585508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Oval 51"/>
          <p:cNvSpPr>
            <a:spLocks noChangeAspect="1" noChangeArrowheads="1"/>
          </p:cNvSpPr>
          <p:nvPr/>
        </p:nvSpPr>
        <p:spPr bwMode="auto">
          <a:xfrm>
            <a:off x="4796059" y="3829321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0" name="Group 58"/>
          <p:cNvGrpSpPr>
            <a:grpSpLocks noChangeAspect="1"/>
          </p:cNvGrpSpPr>
          <p:nvPr/>
        </p:nvGrpSpPr>
        <p:grpSpPr bwMode="auto">
          <a:xfrm>
            <a:off x="4223256" y="2961184"/>
            <a:ext cx="67195" cy="70008"/>
            <a:chOff x="5154486" y="1497035"/>
            <a:chExt cx="284343" cy="373378"/>
          </a:xfrm>
        </p:grpSpPr>
        <p:sp>
          <p:nvSpPr>
            <p:cNvPr id="181" name="Flowchart: Manual Operation 180"/>
            <p:cNvSpPr>
              <a:spLocks noChangeAspect="1"/>
            </p:cNvSpPr>
            <p:nvPr/>
          </p:nvSpPr>
          <p:spPr>
            <a:xfrm rot="3267092">
              <a:off x="5118764" y="1550348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2" name="Straight Connector 181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5867400" y="33749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l-GR" sz="105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031868" y="1836519"/>
            <a:ext cx="2530821" cy="3268881"/>
            <a:chOff x="3118021" y="866899"/>
            <a:chExt cx="4220080" cy="5450774"/>
          </a:xfrm>
        </p:grpSpPr>
        <p:sp>
          <p:nvSpPr>
            <p:cNvPr id="206" name="Freeform 205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217" name="Straight Connector 216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Oval 213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7202203" y="208340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189" name="TextBox 188"/>
          <p:cNvSpPr txBox="1"/>
          <p:nvPr/>
        </p:nvSpPr>
        <p:spPr>
          <a:xfrm>
            <a:off x="7164379" y="46698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grpSp>
        <p:nvGrpSpPr>
          <p:cNvPr id="29" name="Group 28"/>
          <p:cNvGrpSpPr/>
          <p:nvPr/>
        </p:nvGrpSpPr>
        <p:grpSpPr>
          <a:xfrm rot="10800000">
            <a:off x="6262227" y="3165977"/>
            <a:ext cx="2197118" cy="668542"/>
            <a:chOff x="6222470" y="3206900"/>
            <a:chExt cx="2197118" cy="668542"/>
          </a:xfrm>
        </p:grpSpPr>
        <p:sp>
          <p:nvSpPr>
            <p:cNvPr id="190" name="Oval 189"/>
            <p:cNvSpPr>
              <a:spLocks noChangeAspect="1"/>
            </p:cNvSpPr>
            <p:nvPr/>
          </p:nvSpPr>
          <p:spPr>
            <a:xfrm rot="21499338">
              <a:off x="6222470" y="3245409"/>
              <a:ext cx="1233345" cy="57117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 rot="10800000">
              <a:off x="7210003" y="3206900"/>
              <a:ext cx="1209585" cy="668542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93" name="Oval 51"/>
          <p:cNvSpPr>
            <a:spLocks noChangeAspect="1" noChangeArrowheads="1"/>
          </p:cNvSpPr>
          <p:nvPr/>
        </p:nvSpPr>
        <p:spPr bwMode="auto">
          <a:xfrm>
            <a:off x="6319631" y="3295962"/>
            <a:ext cx="66675" cy="6667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Oval 52"/>
          <p:cNvSpPr>
            <a:spLocks noChangeAspect="1" noChangeArrowheads="1"/>
          </p:cNvSpPr>
          <p:nvPr/>
        </p:nvSpPr>
        <p:spPr bwMode="auto">
          <a:xfrm>
            <a:off x="6305514" y="3631241"/>
            <a:ext cx="67786" cy="67786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3" name="Group 58"/>
          <p:cNvGrpSpPr>
            <a:grpSpLocks noChangeAspect="1"/>
          </p:cNvGrpSpPr>
          <p:nvPr/>
        </p:nvGrpSpPr>
        <p:grpSpPr bwMode="auto">
          <a:xfrm>
            <a:off x="8407830" y="3536349"/>
            <a:ext cx="67195" cy="70008"/>
            <a:chOff x="5154486" y="1497035"/>
            <a:chExt cx="284343" cy="373378"/>
          </a:xfrm>
        </p:grpSpPr>
        <p:sp>
          <p:nvSpPr>
            <p:cNvPr id="204" name="Flowchart: Manual Operation 203"/>
            <p:cNvSpPr>
              <a:spLocks noChangeAspect="1"/>
            </p:cNvSpPr>
            <p:nvPr/>
          </p:nvSpPr>
          <p:spPr>
            <a:xfrm rot="3267092">
              <a:off x="5118764" y="1550348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5" name="Straight Connector 204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reeform 27"/>
          <p:cNvSpPr/>
          <p:nvPr/>
        </p:nvSpPr>
        <p:spPr>
          <a:xfrm>
            <a:off x="4157254" y="2857500"/>
            <a:ext cx="45720" cy="359229"/>
          </a:xfrm>
          <a:custGeom>
            <a:avLst/>
            <a:gdLst>
              <a:gd name="connsiteX0" fmla="*/ 3266 w 45720"/>
              <a:gd name="connsiteY0" fmla="*/ 0 h 359229"/>
              <a:gd name="connsiteX1" fmla="*/ 0 w 45720"/>
              <a:gd name="connsiteY1" fmla="*/ 78377 h 359229"/>
              <a:gd name="connsiteX2" fmla="*/ 3266 w 45720"/>
              <a:gd name="connsiteY2" fmla="*/ 169817 h 359229"/>
              <a:gd name="connsiteX3" fmla="*/ 16329 w 45720"/>
              <a:gd name="connsiteY3" fmla="*/ 257991 h 359229"/>
              <a:gd name="connsiteX4" fmla="*/ 45720 w 45720"/>
              <a:gd name="connsiteY4" fmla="*/ 359229 h 3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" h="359229">
                <a:moveTo>
                  <a:pt x="3266" y="0"/>
                </a:moveTo>
                <a:cubicBezTo>
                  <a:pt x="1633" y="25037"/>
                  <a:pt x="0" y="50074"/>
                  <a:pt x="0" y="78377"/>
                </a:cubicBezTo>
                <a:cubicBezTo>
                  <a:pt x="0" y="106680"/>
                  <a:pt x="545" y="139881"/>
                  <a:pt x="3266" y="169817"/>
                </a:cubicBezTo>
                <a:cubicBezTo>
                  <a:pt x="5987" y="199753"/>
                  <a:pt x="9253" y="226422"/>
                  <a:pt x="16329" y="257991"/>
                </a:cubicBezTo>
                <a:cubicBezTo>
                  <a:pt x="23405" y="289560"/>
                  <a:pt x="34562" y="324394"/>
                  <a:pt x="45720" y="359229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8" name="Freeform 227"/>
          <p:cNvSpPr/>
          <p:nvPr/>
        </p:nvSpPr>
        <p:spPr>
          <a:xfrm rot="11400000">
            <a:off x="5032452" y="3922417"/>
            <a:ext cx="45720" cy="359229"/>
          </a:xfrm>
          <a:custGeom>
            <a:avLst/>
            <a:gdLst>
              <a:gd name="connsiteX0" fmla="*/ 3266 w 45720"/>
              <a:gd name="connsiteY0" fmla="*/ 0 h 359229"/>
              <a:gd name="connsiteX1" fmla="*/ 0 w 45720"/>
              <a:gd name="connsiteY1" fmla="*/ 78377 h 359229"/>
              <a:gd name="connsiteX2" fmla="*/ 3266 w 45720"/>
              <a:gd name="connsiteY2" fmla="*/ 169817 h 359229"/>
              <a:gd name="connsiteX3" fmla="*/ 16329 w 45720"/>
              <a:gd name="connsiteY3" fmla="*/ 257991 h 359229"/>
              <a:gd name="connsiteX4" fmla="*/ 45720 w 45720"/>
              <a:gd name="connsiteY4" fmla="*/ 359229 h 3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" h="359229">
                <a:moveTo>
                  <a:pt x="3266" y="0"/>
                </a:moveTo>
                <a:cubicBezTo>
                  <a:pt x="1633" y="25037"/>
                  <a:pt x="0" y="50074"/>
                  <a:pt x="0" y="78377"/>
                </a:cubicBezTo>
                <a:cubicBezTo>
                  <a:pt x="0" y="106680"/>
                  <a:pt x="545" y="139881"/>
                  <a:pt x="3266" y="169817"/>
                </a:cubicBezTo>
                <a:cubicBezTo>
                  <a:pt x="5987" y="199753"/>
                  <a:pt x="9253" y="226422"/>
                  <a:pt x="16329" y="257991"/>
                </a:cubicBezTo>
                <a:cubicBezTo>
                  <a:pt x="23405" y="289560"/>
                  <a:pt x="34562" y="324394"/>
                  <a:pt x="45720" y="359229"/>
                </a:cubicBezTo>
              </a:path>
            </a:pathLst>
          </a:custGeom>
          <a:noFill/>
          <a:ln w="127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9" name="TextBox 228"/>
          <p:cNvSpPr txBox="1"/>
          <p:nvPr/>
        </p:nvSpPr>
        <p:spPr>
          <a:xfrm>
            <a:off x="2950779" y="1015425"/>
            <a:ext cx="329244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MMS, </a:t>
            </a:r>
            <a:r>
              <a:rPr lang="en-US" sz="1400" dirty="0"/>
              <a:t>THM at Dawn or Dusk </a:t>
            </a:r>
            <a:r>
              <a:rPr lang="en-US" sz="1400" dirty="0" smtClean="0"/>
              <a:t>opposite</a:t>
            </a:r>
            <a:br>
              <a:rPr lang="en-US" sz="1400" dirty="0" smtClean="0"/>
            </a:br>
            <a:r>
              <a:rPr lang="en-US" sz="1400" dirty="0" smtClean="0"/>
              <a:t>each other (Mar. and Sep., 2016)</a:t>
            </a:r>
            <a:br>
              <a:rPr lang="en-US" sz="1400" dirty="0" smtClean="0"/>
            </a:br>
            <a:r>
              <a:rPr lang="en-US" sz="1400" dirty="0" smtClean="0"/>
              <a:t>Coordinated L-shell crossings determine particle sources and wave contribution to </a:t>
            </a:r>
            <a:r>
              <a:rPr lang="en-US" sz="1400" dirty="0"/>
              <a:t>inner </a:t>
            </a:r>
            <a:r>
              <a:rPr lang="en-US" sz="1400" dirty="0" err="1" smtClean="0"/>
              <a:t>m’sphere</a:t>
            </a:r>
            <a:r>
              <a:rPr lang="en-US" sz="1400" dirty="0" smtClean="0"/>
              <a:t> particle flux growth/decay</a:t>
            </a:r>
            <a:endParaRPr lang="el-GR" sz="1400" dirty="0"/>
          </a:p>
        </p:txBody>
      </p:sp>
      <p:sp>
        <p:nvSpPr>
          <p:cNvPr id="230" name="TextBox 229"/>
          <p:cNvSpPr txBox="1"/>
          <p:nvPr/>
        </p:nvSpPr>
        <p:spPr>
          <a:xfrm>
            <a:off x="6246458" y="907703"/>
            <a:ext cx="274514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Tail #1 (THM at dayside)</a:t>
            </a:r>
            <a:br>
              <a:rPr lang="en-US" sz="1400" dirty="0" smtClean="0"/>
            </a:br>
            <a:r>
              <a:rPr lang="en-US" sz="1400" dirty="0" smtClean="0"/>
              <a:t>(MMS Phase 1x, Jun. 29, 2016)</a:t>
            </a:r>
            <a:br>
              <a:rPr lang="en-US" sz="1400" dirty="0" smtClean="0"/>
            </a:br>
            <a:r>
              <a:rPr lang="en-US" sz="1400" dirty="0" smtClean="0"/>
              <a:t>THM studies dayside Rx; MMS at the plasma sheet boundary studies flux </a:t>
            </a:r>
            <a:r>
              <a:rPr lang="en-US" sz="1400" dirty="0"/>
              <a:t>transport </a:t>
            </a:r>
            <a:r>
              <a:rPr lang="en-US" sz="1400" dirty="0" smtClean="0"/>
              <a:t> (using EDI instrument); connects to VAP</a:t>
            </a:r>
            <a:endParaRPr lang="el-GR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448632" y="1123147"/>
            <a:ext cx="244696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Dayside #1 (THM in Tail)</a:t>
            </a:r>
            <a:br>
              <a:rPr lang="en-US" sz="1400" dirty="0" smtClean="0"/>
            </a:br>
            <a:r>
              <a:rPr lang="en-US" sz="1400" dirty="0" smtClean="0"/>
              <a:t>(MMS Phase 1a, Dec. 16</a:t>
            </a:r>
            <a:r>
              <a:rPr lang="en-US" sz="1400" smtClean="0"/>
              <a:t>, 2015)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THM detects tail bursts,</a:t>
            </a:r>
            <a:br>
              <a:rPr lang="en-US" sz="1400" dirty="0" smtClean="0"/>
            </a:br>
            <a:r>
              <a:rPr lang="en-US" sz="1400" dirty="0" smtClean="0"/>
              <a:t>connects injections to VAP</a:t>
            </a:r>
            <a:endParaRPr lang="el-GR" sz="1400" dirty="0"/>
          </a:p>
        </p:txBody>
      </p:sp>
      <p:sp>
        <p:nvSpPr>
          <p:cNvPr id="231" name="Oval 230"/>
          <p:cNvSpPr>
            <a:spLocks noChangeAspect="1"/>
          </p:cNvSpPr>
          <p:nvPr/>
        </p:nvSpPr>
        <p:spPr>
          <a:xfrm>
            <a:off x="6136864" y="3150675"/>
            <a:ext cx="1336009" cy="717517"/>
          </a:xfrm>
          <a:prstGeom prst="ellipse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2" name="Oval 50"/>
          <p:cNvSpPr>
            <a:spLocks noChangeAspect="1" noChangeArrowheads="1"/>
          </p:cNvSpPr>
          <p:nvPr/>
        </p:nvSpPr>
        <p:spPr bwMode="auto">
          <a:xfrm>
            <a:off x="6701251" y="3834067"/>
            <a:ext cx="66675" cy="6667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rot="16446550">
            <a:off x="7013929" y="3496828"/>
            <a:ext cx="604793" cy="395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9" name="Oval 51"/>
          <p:cNvSpPr>
            <a:spLocks noChangeAspect="1" noChangeArrowheads="1"/>
          </p:cNvSpPr>
          <p:nvPr/>
        </p:nvSpPr>
        <p:spPr bwMode="auto">
          <a:xfrm>
            <a:off x="7114065" y="3842212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Oval 51"/>
          <p:cNvSpPr>
            <a:spLocks noChangeAspect="1" noChangeArrowheads="1"/>
          </p:cNvSpPr>
          <p:nvPr/>
        </p:nvSpPr>
        <p:spPr bwMode="auto">
          <a:xfrm>
            <a:off x="7444934" y="3812440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3" name="Group 232"/>
          <p:cNvGrpSpPr/>
          <p:nvPr/>
        </p:nvGrpSpPr>
        <p:grpSpPr>
          <a:xfrm>
            <a:off x="7620000" y="3513661"/>
            <a:ext cx="1408381" cy="1721595"/>
            <a:chOff x="7690467" y="3159670"/>
            <a:chExt cx="1408381" cy="1721595"/>
          </a:xfrm>
        </p:grpSpPr>
        <p:sp>
          <p:nvSpPr>
            <p:cNvPr id="234" name="TextBox 233"/>
            <p:cNvSpPr txBox="1"/>
            <p:nvPr/>
          </p:nvSpPr>
          <p:spPr>
            <a:xfrm>
              <a:off x="7690467" y="4173379"/>
              <a:ext cx="13067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 smtClean="0"/>
                <a:t>ARTEMIS @ 55R</a:t>
              </a:r>
              <a:r>
                <a:rPr lang="en-US" sz="1000" baseline="-25000" dirty="0" smtClean="0"/>
                <a:t>E</a:t>
              </a:r>
              <a:r>
                <a:rPr lang="en-US" sz="1000" dirty="0"/>
                <a:t/>
              </a:r>
              <a:br>
                <a:rPr lang="en-US" sz="1000" dirty="0"/>
              </a:br>
              <a:r>
                <a:rPr lang="en-US" sz="1000" dirty="0"/>
                <a:t>accurately </a:t>
              </a:r>
              <a:r>
                <a:rPr lang="en-US" sz="1000" dirty="0" smtClean="0"/>
                <a:t>measures</a:t>
              </a:r>
              <a:br>
                <a:rPr lang="en-US" sz="1000" dirty="0" smtClean="0"/>
              </a:br>
              <a:r>
                <a:rPr lang="en-US" sz="1000" dirty="0" smtClean="0"/>
                <a:t>global energy storage</a:t>
              </a:r>
              <a:br>
                <a:rPr lang="en-US" sz="1000" dirty="0" smtClean="0"/>
              </a:br>
              <a:r>
                <a:rPr lang="en-US" sz="1000" dirty="0" smtClean="0"/>
                <a:t>and release</a:t>
              </a:r>
              <a:endParaRPr lang="el-GR" sz="1000" dirty="0"/>
            </a:p>
          </p:txBody>
        </p:sp>
        <p:cxnSp>
          <p:nvCxnSpPr>
            <p:cNvPr id="235" name="Elbow Connector 234"/>
            <p:cNvCxnSpPr>
              <a:stCxn id="234" idx="0"/>
              <a:endCxn id="238" idx="4"/>
            </p:cNvCxnSpPr>
            <p:nvPr/>
          </p:nvCxnSpPr>
          <p:spPr>
            <a:xfrm rot="5400000" flipH="1" flipV="1">
              <a:off x="8313196" y="3421064"/>
              <a:ext cx="782970" cy="72166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Group 235"/>
            <p:cNvGrpSpPr/>
            <p:nvPr/>
          </p:nvGrpSpPr>
          <p:grpSpPr>
            <a:xfrm>
              <a:off x="9026263" y="3159670"/>
              <a:ext cx="72585" cy="230739"/>
              <a:chOff x="9026263" y="3159670"/>
              <a:chExt cx="72585" cy="230739"/>
            </a:xfrm>
          </p:grpSpPr>
          <p:sp>
            <p:nvSpPr>
              <p:cNvPr id="237" name="Oval 50"/>
              <p:cNvSpPr>
                <a:spLocks noChangeAspect="1" noChangeArrowheads="1"/>
              </p:cNvSpPr>
              <p:nvPr/>
            </p:nvSpPr>
            <p:spPr bwMode="auto">
              <a:xfrm>
                <a:off x="9026263" y="3159670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8" name="Oval 50"/>
              <p:cNvSpPr>
                <a:spLocks noChangeAspect="1" noChangeArrowheads="1"/>
              </p:cNvSpPr>
              <p:nvPr/>
            </p:nvSpPr>
            <p:spPr bwMode="auto">
              <a:xfrm>
                <a:off x="9032173" y="3323734"/>
                <a:ext cx="66675" cy="66675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2" name="TextBox 241"/>
          <p:cNvSpPr txBox="1"/>
          <p:nvPr/>
        </p:nvSpPr>
        <p:spPr>
          <a:xfrm>
            <a:off x="116115" y="4495800"/>
            <a:ext cx="1175462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ARTEMIS @ 55R</a:t>
            </a:r>
            <a:r>
              <a:rPr lang="en-US" sz="1000" baseline="-25000" dirty="0" smtClean="0"/>
              <a:t>E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smtClean="0"/>
              <a:t>when </a:t>
            </a:r>
            <a:r>
              <a:rPr lang="en-US" sz="1000" dirty="0"/>
              <a:t>in the solar</a:t>
            </a:r>
            <a:br>
              <a:rPr lang="en-US" sz="1000" dirty="0"/>
            </a:br>
            <a:r>
              <a:rPr lang="en-US" sz="1000" dirty="0"/>
              <a:t>wind measures </a:t>
            </a:r>
            <a:r>
              <a:rPr lang="en-US" sz="1000" dirty="0" smtClean="0"/>
              <a:t>with high fidelity the energy input.</a:t>
            </a:r>
            <a:endParaRPr lang="el-GR" sz="1000" dirty="0"/>
          </a:p>
        </p:txBody>
      </p:sp>
      <p:cxnSp>
        <p:nvCxnSpPr>
          <p:cNvPr id="243" name="Elbow Connector 242"/>
          <p:cNvCxnSpPr>
            <a:endCxn id="248" idx="2"/>
          </p:cNvCxnSpPr>
          <p:nvPr/>
        </p:nvCxnSpPr>
        <p:spPr>
          <a:xfrm rot="16200000" flipV="1">
            <a:off x="107666" y="4173946"/>
            <a:ext cx="460227" cy="2440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/>
          <p:cNvGrpSpPr/>
          <p:nvPr/>
        </p:nvGrpSpPr>
        <p:grpSpPr>
          <a:xfrm>
            <a:off x="57700" y="3433813"/>
            <a:ext cx="323300" cy="632042"/>
            <a:chOff x="7657310" y="2810952"/>
            <a:chExt cx="323300" cy="632042"/>
          </a:xfrm>
        </p:grpSpPr>
        <p:sp>
          <p:nvSpPr>
            <p:cNvPr id="245" name="Oval 50"/>
            <p:cNvSpPr>
              <a:spLocks noChangeAspect="1" noChangeArrowheads="1"/>
            </p:cNvSpPr>
            <p:nvPr/>
          </p:nvSpPr>
          <p:spPr bwMode="auto">
            <a:xfrm>
              <a:off x="7794720" y="301391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50"/>
            <p:cNvSpPr>
              <a:spLocks noChangeAspect="1" noChangeArrowheads="1"/>
            </p:cNvSpPr>
            <p:nvPr/>
          </p:nvSpPr>
          <p:spPr bwMode="auto">
            <a:xfrm>
              <a:off x="7800630" y="3177974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664498" y="281095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P1</a:t>
              </a:r>
              <a:endParaRPr lang="el-GR" sz="1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657310" y="319677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P2</a:t>
              </a:r>
              <a:endParaRPr lang="el-GR" sz="1000" dirty="0"/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3775230" y="5105400"/>
            <a:ext cx="462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THM-MMS resonances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P3,4:MMS = 1:1 [P3,4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=12.1R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r>
              <a:rPr lang="en-US" sz="1200" dirty="0" smtClean="0"/>
              <a:t>P5:MMS = 8:7  [P5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] (except in Phase1a where P5 is as P3,4)</a:t>
            </a:r>
          </a:p>
          <a:p>
            <a:r>
              <a:rPr lang="en-US" sz="1200" dirty="0" smtClean="0"/>
              <a:t>At all times at least two THEMIS spacecraft are in-phase w/MMS</a:t>
            </a:r>
          </a:p>
          <a:p>
            <a:r>
              <a:rPr lang="en-US" sz="1200" dirty="0" smtClean="0"/>
              <a:t>P5 scans all separations (lap period = 8 days) and is a link to VAP</a:t>
            </a:r>
            <a:endParaRPr lang="el-GR" sz="1200" dirty="0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 rot="18382611">
            <a:off x="-1116109" y="2903400"/>
            <a:ext cx="4462312" cy="354430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 rot="18017767">
            <a:off x="424447" y="3981406"/>
            <a:ext cx="1973084" cy="57117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4" name="TextBox 153"/>
          <p:cNvSpPr txBox="1"/>
          <p:nvPr/>
        </p:nvSpPr>
        <p:spPr>
          <a:xfrm>
            <a:off x="1211230" y="4872575"/>
            <a:ext cx="230556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</a:rPr>
              <a:t>CL</a:t>
            </a:r>
          </a:p>
          <a:p>
            <a:r>
              <a:rPr lang="en-US" sz="1400" b="1" baseline="30000" dirty="0" smtClean="0">
                <a:solidFill>
                  <a:schemeClr val="bg1">
                    <a:lumMod val="65000"/>
                  </a:schemeClr>
                </a:solidFill>
              </a:rPr>
              <a:t>(out of equator)</a:t>
            </a:r>
            <a:endParaRPr lang="el-GR" sz="1400" b="1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57048" y="1836519"/>
            <a:ext cx="2530821" cy="3268881"/>
            <a:chOff x="3306119" y="1836519"/>
            <a:chExt cx="2530821" cy="3268881"/>
          </a:xfrm>
        </p:grpSpPr>
        <p:sp>
          <p:nvSpPr>
            <p:cNvPr id="227" name="Oval 226"/>
            <p:cNvSpPr>
              <a:spLocks noChangeAspect="1"/>
            </p:cNvSpPr>
            <p:nvPr/>
          </p:nvSpPr>
          <p:spPr>
            <a:xfrm rot="16343853">
              <a:off x="3927064" y="3674136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3306119" y="1836519"/>
              <a:ext cx="2530821" cy="3268881"/>
              <a:chOff x="3118021" y="866899"/>
              <a:chExt cx="4220080" cy="5450774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3118021" y="866899"/>
                <a:ext cx="1380888" cy="5438898"/>
              </a:xfrm>
              <a:custGeom>
                <a:avLst/>
                <a:gdLst>
                  <a:gd name="connsiteX0" fmla="*/ 1380888 w 1380888"/>
                  <a:gd name="connsiteY0" fmla="*/ 0 h 5438898"/>
                  <a:gd name="connsiteX1" fmla="*/ 905875 w 1380888"/>
                  <a:gd name="connsiteY1" fmla="*/ 522514 h 5438898"/>
                  <a:gd name="connsiteX2" fmla="*/ 585241 w 1380888"/>
                  <a:gd name="connsiteY2" fmla="*/ 997527 h 5438898"/>
                  <a:gd name="connsiteX3" fmla="*/ 288358 w 1380888"/>
                  <a:gd name="connsiteY3" fmla="*/ 1555667 h 5438898"/>
                  <a:gd name="connsiteX4" fmla="*/ 86477 w 1380888"/>
                  <a:gd name="connsiteY4" fmla="*/ 2149433 h 5438898"/>
                  <a:gd name="connsiteX5" fmla="*/ 3350 w 1380888"/>
                  <a:gd name="connsiteY5" fmla="*/ 2731324 h 5438898"/>
                  <a:gd name="connsiteX6" fmla="*/ 38976 w 1380888"/>
                  <a:gd name="connsiteY6" fmla="*/ 3455719 h 5438898"/>
                  <a:gd name="connsiteX7" fmla="*/ 240857 w 1380888"/>
                  <a:gd name="connsiteY7" fmla="*/ 4227615 h 5438898"/>
                  <a:gd name="connsiteX8" fmla="*/ 644618 w 1380888"/>
                  <a:gd name="connsiteY8" fmla="*/ 5011387 h 5438898"/>
                  <a:gd name="connsiteX9" fmla="*/ 929625 w 1380888"/>
                  <a:gd name="connsiteY9" fmla="*/ 5438898 h 54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0888" h="5438898">
                    <a:moveTo>
                      <a:pt x="1380888" y="0"/>
                    </a:moveTo>
                    <a:cubicBezTo>
                      <a:pt x="1209685" y="178130"/>
                      <a:pt x="1038483" y="356260"/>
                      <a:pt x="905875" y="522514"/>
                    </a:cubicBezTo>
                    <a:cubicBezTo>
                      <a:pt x="773267" y="688768"/>
                      <a:pt x="688160" y="825335"/>
                      <a:pt x="585241" y="997527"/>
                    </a:cubicBezTo>
                    <a:cubicBezTo>
                      <a:pt x="482322" y="1169719"/>
                      <a:pt x="371485" y="1363683"/>
                      <a:pt x="288358" y="1555667"/>
                    </a:cubicBezTo>
                    <a:cubicBezTo>
                      <a:pt x="205231" y="1747651"/>
                      <a:pt x="133978" y="1953490"/>
                      <a:pt x="86477" y="2149433"/>
                    </a:cubicBezTo>
                    <a:cubicBezTo>
                      <a:pt x="38976" y="2345376"/>
                      <a:pt x="11267" y="2513610"/>
                      <a:pt x="3350" y="2731324"/>
                    </a:cubicBezTo>
                    <a:cubicBezTo>
                      <a:pt x="-4567" y="2949038"/>
                      <a:pt x="-609" y="3206337"/>
                      <a:pt x="38976" y="3455719"/>
                    </a:cubicBezTo>
                    <a:cubicBezTo>
                      <a:pt x="78560" y="3705101"/>
                      <a:pt x="139917" y="3968337"/>
                      <a:pt x="240857" y="4227615"/>
                    </a:cubicBezTo>
                    <a:cubicBezTo>
                      <a:pt x="341797" y="4486893"/>
                      <a:pt x="529823" y="4809507"/>
                      <a:pt x="644618" y="5011387"/>
                    </a:cubicBezTo>
                    <a:cubicBezTo>
                      <a:pt x="759413" y="5213267"/>
                      <a:pt x="844519" y="5326082"/>
                      <a:pt x="929625" y="5438898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3223301" y="1600200"/>
                <a:ext cx="4114800" cy="4114800"/>
                <a:chOff x="3223301" y="1600200"/>
                <a:chExt cx="4114800" cy="411480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 rot="9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9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9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900000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8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8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8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rot="1800000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5128301" y="3505200"/>
                <a:ext cx="304800" cy="30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3451901" y="1828799"/>
                <a:ext cx="3657600" cy="3657600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noFill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3655691" y="878774"/>
                <a:ext cx="2767020" cy="5438899"/>
              </a:xfrm>
              <a:custGeom>
                <a:avLst/>
                <a:gdLst>
                  <a:gd name="connsiteX0" fmla="*/ 2767020 w 2767020"/>
                  <a:gd name="connsiteY0" fmla="*/ 0 h 5438899"/>
                  <a:gd name="connsiteX1" fmla="*/ 1888246 w 2767020"/>
                  <a:gd name="connsiteY1" fmla="*/ 368135 h 5438899"/>
                  <a:gd name="connsiteX2" fmla="*/ 1436984 w 2767020"/>
                  <a:gd name="connsiteY2" fmla="*/ 605642 h 5438899"/>
                  <a:gd name="connsiteX3" fmla="*/ 950096 w 2767020"/>
                  <a:gd name="connsiteY3" fmla="*/ 973777 h 5438899"/>
                  <a:gd name="connsiteX4" fmla="*/ 665088 w 2767020"/>
                  <a:gd name="connsiteY4" fmla="*/ 1270660 h 5438899"/>
                  <a:gd name="connsiteX5" fmla="*/ 415706 w 2767020"/>
                  <a:gd name="connsiteY5" fmla="*/ 1567543 h 5438899"/>
                  <a:gd name="connsiteX6" fmla="*/ 201950 w 2767020"/>
                  <a:gd name="connsiteY6" fmla="*/ 1947553 h 5438899"/>
                  <a:gd name="connsiteX7" fmla="*/ 47571 w 2767020"/>
                  <a:gd name="connsiteY7" fmla="*/ 2434442 h 5438899"/>
                  <a:gd name="connsiteX8" fmla="*/ 70 w 2767020"/>
                  <a:gd name="connsiteY8" fmla="*/ 2778826 h 5438899"/>
                  <a:gd name="connsiteX9" fmla="*/ 47571 w 2767020"/>
                  <a:gd name="connsiteY9" fmla="*/ 3313216 h 5438899"/>
                  <a:gd name="connsiteX10" fmla="*/ 308828 w 2767020"/>
                  <a:gd name="connsiteY10" fmla="*/ 3871356 h 5438899"/>
                  <a:gd name="connsiteX11" fmla="*/ 676963 w 2767020"/>
                  <a:gd name="connsiteY11" fmla="*/ 4370120 h 5438899"/>
                  <a:gd name="connsiteX12" fmla="*/ 1223228 w 2767020"/>
                  <a:gd name="connsiteY12" fmla="*/ 4892634 h 5438899"/>
                  <a:gd name="connsiteX13" fmla="*/ 1888246 w 2767020"/>
                  <a:gd name="connsiteY13" fmla="*/ 5272644 h 5438899"/>
                  <a:gd name="connsiteX14" fmla="*/ 2256381 w 2767020"/>
                  <a:gd name="connsiteY14" fmla="*/ 5438899 h 54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67020" h="5438899">
                    <a:moveTo>
                      <a:pt x="2767020" y="0"/>
                    </a:moveTo>
                    <a:cubicBezTo>
                      <a:pt x="2438469" y="133597"/>
                      <a:pt x="2109919" y="267195"/>
                      <a:pt x="1888246" y="368135"/>
                    </a:cubicBezTo>
                    <a:cubicBezTo>
                      <a:pt x="1666573" y="469075"/>
                      <a:pt x="1593342" y="504702"/>
                      <a:pt x="1436984" y="605642"/>
                    </a:cubicBezTo>
                    <a:cubicBezTo>
                      <a:pt x="1280626" y="706582"/>
                      <a:pt x="1078745" y="862941"/>
                      <a:pt x="950096" y="973777"/>
                    </a:cubicBezTo>
                    <a:cubicBezTo>
                      <a:pt x="821447" y="1084613"/>
                      <a:pt x="754153" y="1171699"/>
                      <a:pt x="665088" y="1270660"/>
                    </a:cubicBezTo>
                    <a:cubicBezTo>
                      <a:pt x="576023" y="1369621"/>
                      <a:pt x="492896" y="1454727"/>
                      <a:pt x="415706" y="1567543"/>
                    </a:cubicBezTo>
                    <a:cubicBezTo>
                      <a:pt x="338516" y="1680359"/>
                      <a:pt x="263306" y="1803070"/>
                      <a:pt x="201950" y="1947553"/>
                    </a:cubicBezTo>
                    <a:cubicBezTo>
                      <a:pt x="140594" y="2092036"/>
                      <a:pt x="81218" y="2295896"/>
                      <a:pt x="47571" y="2434442"/>
                    </a:cubicBezTo>
                    <a:cubicBezTo>
                      <a:pt x="13924" y="2572988"/>
                      <a:pt x="70" y="2632364"/>
                      <a:pt x="70" y="2778826"/>
                    </a:cubicBezTo>
                    <a:cubicBezTo>
                      <a:pt x="70" y="2925288"/>
                      <a:pt x="-3889" y="3131128"/>
                      <a:pt x="47571" y="3313216"/>
                    </a:cubicBezTo>
                    <a:cubicBezTo>
                      <a:pt x="99031" y="3495304"/>
                      <a:pt x="203929" y="3695206"/>
                      <a:pt x="308828" y="3871356"/>
                    </a:cubicBezTo>
                    <a:cubicBezTo>
                      <a:pt x="413727" y="4047506"/>
                      <a:pt x="524563" y="4199907"/>
                      <a:pt x="676963" y="4370120"/>
                    </a:cubicBezTo>
                    <a:cubicBezTo>
                      <a:pt x="829363" y="4540333"/>
                      <a:pt x="1021348" y="4742213"/>
                      <a:pt x="1223228" y="4892634"/>
                    </a:cubicBezTo>
                    <a:cubicBezTo>
                      <a:pt x="1425108" y="5043055"/>
                      <a:pt x="1716054" y="5181600"/>
                      <a:pt x="1888246" y="5272644"/>
                    </a:cubicBezTo>
                    <a:cubicBezTo>
                      <a:pt x="2060438" y="5363688"/>
                      <a:pt x="2158409" y="5401293"/>
                      <a:pt x="2256381" y="5438899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4476454" y="2083402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6</a:t>
              </a:r>
              <a:endParaRPr lang="el-GR" sz="105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438630" y="466986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18</a:t>
              </a:r>
              <a:endParaRPr lang="el-GR" sz="1050" dirty="0"/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 rot="4933364">
              <a:off x="3941278" y="2729085"/>
              <a:ext cx="1233345" cy="571177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 rot="16343853">
              <a:off x="3987334" y="3657958"/>
              <a:ext cx="1209585" cy="668542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9" name="Oval 50"/>
            <p:cNvSpPr>
              <a:spLocks noChangeAspect="1" noChangeArrowheads="1"/>
            </p:cNvSpPr>
            <p:nvPr/>
          </p:nvSpPr>
          <p:spPr bwMode="auto">
            <a:xfrm>
              <a:off x="4273211" y="4429125"/>
              <a:ext cx="66675" cy="66675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Oval 51"/>
            <p:cNvSpPr>
              <a:spLocks noChangeAspect="1" noChangeArrowheads="1"/>
            </p:cNvSpPr>
            <p:nvPr/>
          </p:nvSpPr>
          <p:spPr bwMode="auto">
            <a:xfrm>
              <a:off x="4887517" y="3921243"/>
              <a:ext cx="66675" cy="6667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Oval 52"/>
            <p:cNvSpPr>
              <a:spLocks noChangeAspect="1" noChangeArrowheads="1"/>
            </p:cNvSpPr>
            <p:nvPr/>
          </p:nvSpPr>
          <p:spPr bwMode="auto">
            <a:xfrm>
              <a:off x="4839930" y="4231673"/>
              <a:ext cx="67786" cy="6778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 rot="15476323">
              <a:off x="4271346" y="3117543"/>
              <a:ext cx="604793" cy="39513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9" name="Oval 51"/>
            <p:cNvSpPr>
              <a:spLocks noChangeAspect="1" noChangeArrowheads="1"/>
            </p:cNvSpPr>
            <p:nvPr/>
          </p:nvSpPr>
          <p:spPr bwMode="auto">
            <a:xfrm>
              <a:off x="4362214" y="3092570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51"/>
            <p:cNvSpPr>
              <a:spLocks noChangeAspect="1" noChangeArrowheads="1"/>
            </p:cNvSpPr>
            <p:nvPr/>
          </p:nvSpPr>
          <p:spPr bwMode="auto">
            <a:xfrm>
              <a:off x="4696544" y="3132566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 rot="4933364">
              <a:off x="3807287" y="2572106"/>
              <a:ext cx="1481695" cy="62591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180" name="Group 58"/>
            <p:cNvGrpSpPr>
              <a:grpSpLocks noChangeAspect="1"/>
            </p:cNvGrpSpPr>
            <p:nvPr/>
          </p:nvGrpSpPr>
          <p:grpSpPr bwMode="auto">
            <a:xfrm>
              <a:off x="4191539" y="2567663"/>
              <a:ext cx="67195" cy="70008"/>
              <a:chOff x="5154486" y="1497035"/>
              <a:chExt cx="284343" cy="373378"/>
            </a:xfrm>
          </p:grpSpPr>
          <p:sp>
            <p:nvSpPr>
              <p:cNvPr id="181" name="Flowchart: Manual Operation 180"/>
              <p:cNvSpPr>
                <a:spLocks noChangeAspect="1"/>
              </p:cNvSpPr>
              <p:nvPr/>
            </p:nvSpPr>
            <p:spPr>
              <a:xfrm rot="3267092">
                <a:off x="5118764" y="1550348"/>
                <a:ext cx="373378" cy="266752"/>
              </a:xfrm>
              <a:prstGeom prst="flowChartManualOperation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2" name="Straight Connector 181"/>
              <p:cNvCxnSpPr>
                <a:cxnSpLocks noChangeAspect="1"/>
              </p:cNvCxnSpPr>
              <p:nvPr/>
            </p:nvCxnSpPr>
            <p:spPr>
              <a:xfrm rot="3267092">
                <a:off x="5138399" y="1520306"/>
                <a:ext cx="288665" cy="2564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2357500" y="76200"/>
            <a:ext cx="5110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FY17: coordination with MMS in Phase 1b as in FY16; </a:t>
            </a:r>
            <a:r>
              <a:rPr lang="en-US" sz="2000" dirty="0"/>
              <a:t>i</a:t>
            </a:r>
            <a:r>
              <a:rPr lang="en-US" sz="2000" dirty="0" smtClean="0"/>
              <a:t>n MMS Phase 2b, THM is MMS-resonant.</a:t>
            </a:r>
            <a:endParaRPr lang="el-GR" sz="2000" dirty="0"/>
          </a:p>
        </p:txBody>
      </p:sp>
      <p:grpSp>
        <p:nvGrpSpPr>
          <p:cNvPr id="233" name="Group 232"/>
          <p:cNvGrpSpPr/>
          <p:nvPr/>
        </p:nvGrpSpPr>
        <p:grpSpPr>
          <a:xfrm>
            <a:off x="8513675" y="3352800"/>
            <a:ext cx="562975" cy="1059828"/>
            <a:chOff x="8565860" y="3159670"/>
            <a:chExt cx="562975" cy="1059828"/>
          </a:xfrm>
        </p:grpSpPr>
        <p:sp>
          <p:nvSpPr>
            <p:cNvPr id="234" name="TextBox 233"/>
            <p:cNvSpPr txBox="1"/>
            <p:nvPr/>
          </p:nvSpPr>
          <p:spPr>
            <a:xfrm>
              <a:off x="8565860" y="3819388"/>
              <a:ext cx="5629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ART</a:t>
              </a:r>
              <a:br>
                <a:rPr lang="en-US" sz="1000" dirty="0" smtClean="0"/>
              </a:br>
              <a:r>
                <a:rPr lang="en-US" sz="1000" dirty="0" smtClean="0"/>
                <a:t>@55R</a:t>
              </a:r>
              <a:r>
                <a:rPr lang="en-US" sz="1000" baseline="-25000" dirty="0" smtClean="0"/>
                <a:t>E</a:t>
              </a:r>
              <a:endParaRPr lang="el-GR" sz="1000" baseline="-25000" dirty="0"/>
            </a:p>
          </p:txBody>
        </p:sp>
        <p:cxnSp>
          <p:nvCxnSpPr>
            <p:cNvPr id="235" name="Elbow Connector 234"/>
            <p:cNvCxnSpPr>
              <a:stCxn id="234" idx="0"/>
              <a:endCxn id="238" idx="4"/>
            </p:cNvCxnSpPr>
            <p:nvPr/>
          </p:nvCxnSpPr>
          <p:spPr>
            <a:xfrm rot="5400000" flipH="1" flipV="1">
              <a:off x="8731877" y="3485755"/>
              <a:ext cx="449104" cy="218163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Group 235"/>
            <p:cNvGrpSpPr/>
            <p:nvPr/>
          </p:nvGrpSpPr>
          <p:grpSpPr>
            <a:xfrm>
              <a:off x="9026263" y="3159670"/>
              <a:ext cx="72585" cy="210614"/>
              <a:chOff x="9026263" y="3159670"/>
              <a:chExt cx="72585" cy="210614"/>
            </a:xfrm>
          </p:grpSpPr>
          <p:sp>
            <p:nvSpPr>
              <p:cNvPr id="237" name="Oval 50"/>
              <p:cNvSpPr>
                <a:spLocks noChangeAspect="1" noChangeArrowheads="1"/>
              </p:cNvSpPr>
              <p:nvPr/>
            </p:nvSpPr>
            <p:spPr bwMode="auto">
              <a:xfrm>
                <a:off x="9026263" y="3159670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8" name="Oval 50"/>
              <p:cNvSpPr>
                <a:spLocks noChangeAspect="1" noChangeArrowheads="1"/>
              </p:cNvSpPr>
              <p:nvPr/>
            </p:nvSpPr>
            <p:spPr bwMode="auto">
              <a:xfrm>
                <a:off x="9032173" y="3303609"/>
                <a:ext cx="66675" cy="66675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2" name="TextBox 241"/>
          <p:cNvSpPr txBox="1"/>
          <p:nvPr/>
        </p:nvSpPr>
        <p:spPr>
          <a:xfrm>
            <a:off x="17583" y="4495800"/>
            <a:ext cx="57959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</a:t>
            </a:r>
            <a:br>
              <a:rPr lang="en-US" sz="1000" dirty="0"/>
            </a:br>
            <a:r>
              <a:rPr lang="en-US" sz="1000" dirty="0"/>
              <a:t>@55R</a:t>
            </a:r>
            <a:r>
              <a:rPr lang="en-US" sz="1000" baseline="-25000" dirty="0"/>
              <a:t>E</a:t>
            </a:r>
            <a:endParaRPr lang="el-GR" sz="1000" baseline="-25000" dirty="0"/>
          </a:p>
          <a:p>
            <a:pPr algn="ctr"/>
            <a:endParaRPr lang="el-GR" sz="1000" dirty="0"/>
          </a:p>
        </p:txBody>
      </p:sp>
      <p:cxnSp>
        <p:nvCxnSpPr>
          <p:cNvPr id="243" name="Elbow Connector 242"/>
          <p:cNvCxnSpPr>
            <a:stCxn id="242" idx="0"/>
            <a:endCxn id="248" idx="2"/>
          </p:cNvCxnSpPr>
          <p:nvPr/>
        </p:nvCxnSpPr>
        <p:spPr>
          <a:xfrm rot="16200000" flipV="1">
            <a:off x="-98961" y="4089459"/>
            <a:ext cx="663358" cy="1493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/>
          <p:cNvGrpSpPr/>
          <p:nvPr/>
        </p:nvGrpSpPr>
        <p:grpSpPr>
          <a:xfrm>
            <a:off x="0" y="3200400"/>
            <a:ext cx="323300" cy="632042"/>
            <a:chOff x="7675810" y="2810952"/>
            <a:chExt cx="323300" cy="632042"/>
          </a:xfrm>
        </p:grpSpPr>
        <p:sp>
          <p:nvSpPr>
            <p:cNvPr id="245" name="Oval 50"/>
            <p:cNvSpPr>
              <a:spLocks noChangeAspect="1" noChangeArrowheads="1"/>
            </p:cNvSpPr>
            <p:nvPr/>
          </p:nvSpPr>
          <p:spPr bwMode="auto">
            <a:xfrm>
              <a:off x="7794720" y="301391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50"/>
            <p:cNvSpPr>
              <a:spLocks noChangeAspect="1" noChangeArrowheads="1"/>
            </p:cNvSpPr>
            <p:nvPr/>
          </p:nvSpPr>
          <p:spPr bwMode="auto">
            <a:xfrm>
              <a:off x="7800630" y="3177974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682998" y="281095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P1</a:t>
              </a:r>
              <a:endParaRPr lang="el-GR" sz="1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675810" y="319677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P2</a:t>
              </a:r>
              <a:endParaRPr lang="el-GR" sz="1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4800" y="1836519"/>
            <a:ext cx="2530821" cy="3268881"/>
            <a:chOff x="555731" y="1836519"/>
            <a:chExt cx="2530821" cy="3268881"/>
          </a:xfrm>
        </p:grpSpPr>
        <p:sp>
          <p:nvSpPr>
            <p:cNvPr id="147" name="Oval 146"/>
            <p:cNvSpPr>
              <a:spLocks noChangeAspect="1"/>
            </p:cNvSpPr>
            <p:nvPr/>
          </p:nvSpPr>
          <p:spPr>
            <a:xfrm rot="10518218">
              <a:off x="1712782" y="3119605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608431" y="3240049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P3</a:t>
              </a:r>
              <a:endParaRPr lang="el-GR" sz="1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83976" y="3453460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P4</a:t>
              </a:r>
              <a:endParaRPr lang="el-GR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95960" y="2874868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P5</a:t>
              </a:r>
              <a:endParaRPr lang="el-GR" sz="100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55731" y="1836519"/>
              <a:ext cx="2530821" cy="3268881"/>
              <a:chOff x="3118021" y="866899"/>
              <a:chExt cx="4220080" cy="5450774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3118021" y="866899"/>
                <a:ext cx="1380888" cy="5438898"/>
              </a:xfrm>
              <a:custGeom>
                <a:avLst/>
                <a:gdLst>
                  <a:gd name="connsiteX0" fmla="*/ 1380888 w 1380888"/>
                  <a:gd name="connsiteY0" fmla="*/ 0 h 5438898"/>
                  <a:gd name="connsiteX1" fmla="*/ 905875 w 1380888"/>
                  <a:gd name="connsiteY1" fmla="*/ 522514 h 5438898"/>
                  <a:gd name="connsiteX2" fmla="*/ 585241 w 1380888"/>
                  <a:gd name="connsiteY2" fmla="*/ 997527 h 5438898"/>
                  <a:gd name="connsiteX3" fmla="*/ 288358 w 1380888"/>
                  <a:gd name="connsiteY3" fmla="*/ 1555667 h 5438898"/>
                  <a:gd name="connsiteX4" fmla="*/ 86477 w 1380888"/>
                  <a:gd name="connsiteY4" fmla="*/ 2149433 h 5438898"/>
                  <a:gd name="connsiteX5" fmla="*/ 3350 w 1380888"/>
                  <a:gd name="connsiteY5" fmla="*/ 2731324 h 5438898"/>
                  <a:gd name="connsiteX6" fmla="*/ 38976 w 1380888"/>
                  <a:gd name="connsiteY6" fmla="*/ 3455719 h 5438898"/>
                  <a:gd name="connsiteX7" fmla="*/ 240857 w 1380888"/>
                  <a:gd name="connsiteY7" fmla="*/ 4227615 h 5438898"/>
                  <a:gd name="connsiteX8" fmla="*/ 644618 w 1380888"/>
                  <a:gd name="connsiteY8" fmla="*/ 5011387 h 5438898"/>
                  <a:gd name="connsiteX9" fmla="*/ 929625 w 1380888"/>
                  <a:gd name="connsiteY9" fmla="*/ 5438898 h 54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0888" h="5438898">
                    <a:moveTo>
                      <a:pt x="1380888" y="0"/>
                    </a:moveTo>
                    <a:cubicBezTo>
                      <a:pt x="1209685" y="178130"/>
                      <a:pt x="1038483" y="356260"/>
                      <a:pt x="905875" y="522514"/>
                    </a:cubicBezTo>
                    <a:cubicBezTo>
                      <a:pt x="773267" y="688768"/>
                      <a:pt x="688160" y="825335"/>
                      <a:pt x="585241" y="997527"/>
                    </a:cubicBezTo>
                    <a:cubicBezTo>
                      <a:pt x="482322" y="1169719"/>
                      <a:pt x="371485" y="1363683"/>
                      <a:pt x="288358" y="1555667"/>
                    </a:cubicBezTo>
                    <a:cubicBezTo>
                      <a:pt x="205231" y="1747651"/>
                      <a:pt x="133978" y="1953490"/>
                      <a:pt x="86477" y="2149433"/>
                    </a:cubicBezTo>
                    <a:cubicBezTo>
                      <a:pt x="38976" y="2345376"/>
                      <a:pt x="11267" y="2513610"/>
                      <a:pt x="3350" y="2731324"/>
                    </a:cubicBezTo>
                    <a:cubicBezTo>
                      <a:pt x="-4567" y="2949038"/>
                      <a:pt x="-609" y="3206337"/>
                      <a:pt x="38976" y="3455719"/>
                    </a:cubicBezTo>
                    <a:cubicBezTo>
                      <a:pt x="78560" y="3705101"/>
                      <a:pt x="139917" y="3968337"/>
                      <a:pt x="240857" y="4227615"/>
                    </a:cubicBezTo>
                    <a:cubicBezTo>
                      <a:pt x="341797" y="4486893"/>
                      <a:pt x="529823" y="4809507"/>
                      <a:pt x="644618" y="5011387"/>
                    </a:cubicBezTo>
                    <a:cubicBezTo>
                      <a:pt x="759413" y="5213267"/>
                      <a:pt x="844519" y="5326082"/>
                      <a:pt x="929625" y="5438898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280701" y="1600200"/>
                <a:ext cx="0" cy="41148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223301" y="3657600"/>
                <a:ext cx="4114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3223301" y="1600200"/>
                <a:ext cx="4114800" cy="4114800"/>
                <a:chOff x="3223301" y="1600200"/>
                <a:chExt cx="4114800" cy="4114800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rot="9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rot="9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rot="9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rot="900000">
                  <a:off x="3825900" y="2202798"/>
                  <a:ext cx="2909603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1800000">
                  <a:off x="5280701" y="1600200"/>
                  <a:ext cx="0" cy="411480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800000">
                  <a:off x="3223301" y="3657600"/>
                  <a:ext cx="41148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1800000"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1800000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3825900" y="2202799"/>
                  <a:ext cx="2909602" cy="290960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5128301" y="3505200"/>
                <a:ext cx="304800" cy="30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3451901" y="1828799"/>
                <a:ext cx="3657600" cy="3657600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noFill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3655691" y="878774"/>
                <a:ext cx="2767020" cy="5438899"/>
              </a:xfrm>
              <a:custGeom>
                <a:avLst/>
                <a:gdLst>
                  <a:gd name="connsiteX0" fmla="*/ 2767020 w 2767020"/>
                  <a:gd name="connsiteY0" fmla="*/ 0 h 5438899"/>
                  <a:gd name="connsiteX1" fmla="*/ 1888246 w 2767020"/>
                  <a:gd name="connsiteY1" fmla="*/ 368135 h 5438899"/>
                  <a:gd name="connsiteX2" fmla="*/ 1436984 w 2767020"/>
                  <a:gd name="connsiteY2" fmla="*/ 605642 h 5438899"/>
                  <a:gd name="connsiteX3" fmla="*/ 950096 w 2767020"/>
                  <a:gd name="connsiteY3" fmla="*/ 973777 h 5438899"/>
                  <a:gd name="connsiteX4" fmla="*/ 665088 w 2767020"/>
                  <a:gd name="connsiteY4" fmla="*/ 1270660 h 5438899"/>
                  <a:gd name="connsiteX5" fmla="*/ 415706 w 2767020"/>
                  <a:gd name="connsiteY5" fmla="*/ 1567543 h 5438899"/>
                  <a:gd name="connsiteX6" fmla="*/ 201950 w 2767020"/>
                  <a:gd name="connsiteY6" fmla="*/ 1947553 h 5438899"/>
                  <a:gd name="connsiteX7" fmla="*/ 47571 w 2767020"/>
                  <a:gd name="connsiteY7" fmla="*/ 2434442 h 5438899"/>
                  <a:gd name="connsiteX8" fmla="*/ 70 w 2767020"/>
                  <a:gd name="connsiteY8" fmla="*/ 2778826 h 5438899"/>
                  <a:gd name="connsiteX9" fmla="*/ 47571 w 2767020"/>
                  <a:gd name="connsiteY9" fmla="*/ 3313216 h 5438899"/>
                  <a:gd name="connsiteX10" fmla="*/ 308828 w 2767020"/>
                  <a:gd name="connsiteY10" fmla="*/ 3871356 h 5438899"/>
                  <a:gd name="connsiteX11" fmla="*/ 676963 w 2767020"/>
                  <a:gd name="connsiteY11" fmla="*/ 4370120 h 5438899"/>
                  <a:gd name="connsiteX12" fmla="*/ 1223228 w 2767020"/>
                  <a:gd name="connsiteY12" fmla="*/ 4892634 h 5438899"/>
                  <a:gd name="connsiteX13" fmla="*/ 1888246 w 2767020"/>
                  <a:gd name="connsiteY13" fmla="*/ 5272644 h 5438899"/>
                  <a:gd name="connsiteX14" fmla="*/ 2256381 w 2767020"/>
                  <a:gd name="connsiteY14" fmla="*/ 5438899 h 54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67020" h="5438899">
                    <a:moveTo>
                      <a:pt x="2767020" y="0"/>
                    </a:moveTo>
                    <a:cubicBezTo>
                      <a:pt x="2438469" y="133597"/>
                      <a:pt x="2109919" y="267195"/>
                      <a:pt x="1888246" y="368135"/>
                    </a:cubicBezTo>
                    <a:cubicBezTo>
                      <a:pt x="1666573" y="469075"/>
                      <a:pt x="1593342" y="504702"/>
                      <a:pt x="1436984" y="605642"/>
                    </a:cubicBezTo>
                    <a:cubicBezTo>
                      <a:pt x="1280626" y="706582"/>
                      <a:pt x="1078745" y="862941"/>
                      <a:pt x="950096" y="973777"/>
                    </a:cubicBezTo>
                    <a:cubicBezTo>
                      <a:pt x="821447" y="1084613"/>
                      <a:pt x="754153" y="1171699"/>
                      <a:pt x="665088" y="1270660"/>
                    </a:cubicBezTo>
                    <a:cubicBezTo>
                      <a:pt x="576023" y="1369621"/>
                      <a:pt x="492896" y="1454727"/>
                      <a:pt x="415706" y="1567543"/>
                    </a:cubicBezTo>
                    <a:cubicBezTo>
                      <a:pt x="338516" y="1680359"/>
                      <a:pt x="263306" y="1803070"/>
                      <a:pt x="201950" y="1947553"/>
                    </a:cubicBezTo>
                    <a:cubicBezTo>
                      <a:pt x="140594" y="2092036"/>
                      <a:pt x="81218" y="2295896"/>
                      <a:pt x="47571" y="2434442"/>
                    </a:cubicBezTo>
                    <a:cubicBezTo>
                      <a:pt x="13924" y="2572988"/>
                      <a:pt x="70" y="2632364"/>
                      <a:pt x="70" y="2778826"/>
                    </a:cubicBezTo>
                    <a:cubicBezTo>
                      <a:pt x="70" y="2925288"/>
                      <a:pt x="-3889" y="3131128"/>
                      <a:pt x="47571" y="3313216"/>
                    </a:cubicBezTo>
                    <a:cubicBezTo>
                      <a:pt x="99031" y="3495304"/>
                      <a:pt x="203929" y="3695206"/>
                      <a:pt x="308828" y="3871356"/>
                    </a:cubicBezTo>
                    <a:cubicBezTo>
                      <a:pt x="413727" y="4047506"/>
                      <a:pt x="524563" y="4199907"/>
                      <a:pt x="676963" y="4370120"/>
                    </a:cubicBezTo>
                    <a:cubicBezTo>
                      <a:pt x="829363" y="4540333"/>
                      <a:pt x="1021348" y="4742213"/>
                      <a:pt x="1223228" y="4892634"/>
                    </a:cubicBezTo>
                    <a:cubicBezTo>
                      <a:pt x="1425108" y="5043055"/>
                      <a:pt x="1716054" y="5181600"/>
                      <a:pt x="1888246" y="5272644"/>
                    </a:cubicBezTo>
                    <a:cubicBezTo>
                      <a:pt x="2060438" y="5363688"/>
                      <a:pt x="2158409" y="5401293"/>
                      <a:pt x="2256381" y="5438899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186239" y="3973161"/>
              <a:ext cx="53892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2060"/>
                  </a:solidFill>
                </a:rPr>
                <a:t>THM</a:t>
              </a:r>
              <a:endParaRPr lang="el-GR" sz="1400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7381" y="3829471"/>
              <a:ext cx="5741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C00000"/>
                  </a:solidFill>
                </a:rPr>
                <a:t>MMS</a:t>
              </a:r>
              <a:endParaRPr lang="el-GR" sz="1400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26066" y="2083402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6</a:t>
              </a:r>
              <a:endParaRPr lang="el-GR" sz="105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88242" y="4669868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18</a:t>
              </a:r>
              <a:endParaRPr lang="el-GR" sz="1050" dirty="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21499338">
              <a:off x="746333" y="3245409"/>
              <a:ext cx="1233345" cy="57117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63201" y="2975076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l-GR" sz="10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8124" y="3035000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l-GR" sz="1000" dirty="0"/>
            </a:p>
          </p:txBody>
        </p:sp>
        <p:grpSp>
          <p:nvGrpSpPr>
            <p:cNvPr id="105" name="Group 58"/>
            <p:cNvGrpSpPr>
              <a:grpSpLocks noChangeAspect="1"/>
            </p:cNvGrpSpPr>
            <p:nvPr/>
          </p:nvGrpSpPr>
          <p:grpSpPr bwMode="auto">
            <a:xfrm>
              <a:off x="777408" y="3643764"/>
              <a:ext cx="67195" cy="70008"/>
              <a:chOff x="5154486" y="1497035"/>
              <a:chExt cx="284343" cy="373378"/>
            </a:xfrm>
          </p:grpSpPr>
          <p:sp>
            <p:nvSpPr>
              <p:cNvPr id="106" name="Flowchart: Manual Operation 105"/>
              <p:cNvSpPr>
                <a:spLocks noChangeAspect="1"/>
              </p:cNvSpPr>
              <p:nvPr/>
            </p:nvSpPr>
            <p:spPr>
              <a:xfrm rot="3267092">
                <a:off x="5118764" y="1550348"/>
                <a:ext cx="373378" cy="266752"/>
              </a:xfrm>
              <a:prstGeom prst="flowChartManualOperation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7" name="Straight Connector 106"/>
              <p:cNvCxnSpPr>
                <a:cxnSpLocks noChangeAspect="1"/>
              </p:cNvCxnSpPr>
              <p:nvPr/>
            </p:nvCxnSpPr>
            <p:spPr>
              <a:xfrm rot="3267092">
                <a:off x="5138399" y="1520306"/>
                <a:ext cx="288665" cy="2564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Oval 93"/>
            <p:cNvSpPr>
              <a:spLocks noChangeAspect="1"/>
            </p:cNvSpPr>
            <p:nvPr/>
          </p:nvSpPr>
          <p:spPr>
            <a:xfrm rot="1460912">
              <a:off x="1387153" y="3244255"/>
              <a:ext cx="604793" cy="39513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0495725">
              <a:off x="1726182" y="3151355"/>
              <a:ext cx="1209585" cy="668542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1" name="Oval 51"/>
            <p:cNvSpPr>
              <a:spLocks noChangeAspect="1" noChangeArrowheads="1"/>
            </p:cNvSpPr>
            <p:nvPr/>
          </p:nvSpPr>
          <p:spPr bwMode="auto">
            <a:xfrm>
              <a:off x="2879963" y="3329299"/>
              <a:ext cx="66675" cy="6667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52"/>
            <p:cNvSpPr>
              <a:spLocks noChangeAspect="1" noChangeArrowheads="1"/>
            </p:cNvSpPr>
            <p:nvPr/>
          </p:nvSpPr>
          <p:spPr bwMode="auto">
            <a:xfrm>
              <a:off x="2885196" y="3478363"/>
              <a:ext cx="67786" cy="6778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50"/>
            <p:cNvSpPr>
              <a:spLocks noChangeAspect="1" noChangeArrowheads="1"/>
            </p:cNvSpPr>
            <p:nvPr/>
          </p:nvSpPr>
          <p:spPr bwMode="auto">
            <a:xfrm>
              <a:off x="2128243" y="3106310"/>
              <a:ext cx="66675" cy="66675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51"/>
            <p:cNvSpPr>
              <a:spLocks noChangeAspect="1" noChangeArrowheads="1"/>
            </p:cNvSpPr>
            <p:nvPr/>
          </p:nvSpPr>
          <p:spPr bwMode="auto">
            <a:xfrm>
              <a:off x="1642839" y="3197584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Oval 51"/>
            <p:cNvSpPr>
              <a:spLocks noChangeAspect="1" noChangeArrowheads="1"/>
            </p:cNvSpPr>
            <p:nvPr/>
          </p:nvSpPr>
          <p:spPr bwMode="auto">
            <a:xfrm>
              <a:off x="1379579" y="3293786"/>
              <a:ext cx="66675" cy="6667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399937" y="1836519"/>
            <a:ext cx="2530821" cy="3268881"/>
            <a:chOff x="3118021" y="866899"/>
            <a:chExt cx="4220080" cy="5450774"/>
          </a:xfrm>
        </p:grpSpPr>
        <p:sp>
          <p:nvSpPr>
            <p:cNvPr id="206" name="Freeform 205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217" name="Straight Connector 216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Oval 213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570272" y="208340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189" name="TextBox 188"/>
          <p:cNvSpPr txBox="1"/>
          <p:nvPr/>
        </p:nvSpPr>
        <p:spPr>
          <a:xfrm>
            <a:off x="6532448" y="46698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 rot="10699338">
            <a:off x="6582996" y="3069812"/>
            <a:ext cx="2324595" cy="830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03" name="Group 58"/>
          <p:cNvGrpSpPr>
            <a:grpSpLocks noChangeAspect="1"/>
          </p:cNvGrpSpPr>
          <p:nvPr/>
        </p:nvGrpSpPr>
        <p:grpSpPr bwMode="auto">
          <a:xfrm>
            <a:off x="8795162" y="3551217"/>
            <a:ext cx="67195" cy="70008"/>
            <a:chOff x="5154484" y="1497035"/>
            <a:chExt cx="284345" cy="373378"/>
          </a:xfrm>
        </p:grpSpPr>
        <p:sp>
          <p:nvSpPr>
            <p:cNvPr id="204" name="Flowchart: Manual Operation 203"/>
            <p:cNvSpPr>
              <a:spLocks noChangeAspect="1"/>
            </p:cNvSpPr>
            <p:nvPr/>
          </p:nvSpPr>
          <p:spPr>
            <a:xfrm rot="3267092">
              <a:off x="5118764" y="1550348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5" name="Straight Connector 204"/>
            <p:cNvCxnSpPr>
              <a:cxnSpLocks noChangeAspect="1"/>
            </p:cNvCxnSpPr>
            <p:nvPr/>
          </p:nvCxnSpPr>
          <p:spPr>
            <a:xfrm rot="3267092">
              <a:off x="5138399" y="1520296"/>
              <a:ext cx="288661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Oval 194"/>
          <p:cNvSpPr>
            <a:spLocks noChangeAspect="1"/>
          </p:cNvSpPr>
          <p:nvPr/>
        </p:nvSpPr>
        <p:spPr>
          <a:xfrm rot="7743656">
            <a:off x="6522882" y="3159632"/>
            <a:ext cx="609202" cy="395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6" name="Oval 51"/>
          <p:cNvSpPr>
            <a:spLocks noChangeAspect="1" noChangeArrowheads="1"/>
          </p:cNvSpPr>
          <p:nvPr/>
        </p:nvSpPr>
        <p:spPr bwMode="auto">
          <a:xfrm>
            <a:off x="6802350" y="3075472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Oval 51"/>
          <p:cNvSpPr>
            <a:spLocks noChangeAspect="1" noChangeArrowheads="1"/>
          </p:cNvSpPr>
          <p:nvPr/>
        </p:nvSpPr>
        <p:spPr bwMode="auto">
          <a:xfrm>
            <a:off x="7037409" y="3261299"/>
            <a:ext cx="66675" cy="66675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2950779" y="907703"/>
            <a:ext cx="329244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MMS, </a:t>
            </a:r>
            <a:r>
              <a:rPr lang="en-US" sz="1400" dirty="0"/>
              <a:t>THM at </a:t>
            </a:r>
            <a:r>
              <a:rPr lang="en-US" sz="1400" dirty="0" smtClean="0"/>
              <a:t>Dawn and</a:t>
            </a:r>
            <a:r>
              <a:rPr lang="el-GR" sz="1400" dirty="0" smtClean="0"/>
              <a:t> </a:t>
            </a:r>
            <a:r>
              <a:rPr lang="en-US" sz="1400" dirty="0" smtClean="0"/>
              <a:t>Dusk respectively</a:t>
            </a:r>
            <a:br>
              <a:rPr lang="en-US" sz="1400" dirty="0" smtClean="0"/>
            </a:br>
            <a:r>
              <a:rPr lang="en-US" sz="1400" dirty="0" smtClean="0"/>
              <a:t>(Apr. 19, 2017). MMS in ascend phase (1x)</a:t>
            </a:r>
            <a:br>
              <a:rPr lang="en-US" sz="1400" dirty="0" smtClean="0"/>
            </a:br>
            <a:r>
              <a:rPr lang="en-US" sz="1400" dirty="0" smtClean="0"/>
              <a:t>L-shell crossings determine particle sources and wave contribution to </a:t>
            </a:r>
            <a:r>
              <a:rPr lang="en-US" sz="1400" dirty="0"/>
              <a:t>inner </a:t>
            </a:r>
            <a:r>
              <a:rPr lang="en-US" sz="1400" dirty="0" err="1" smtClean="0"/>
              <a:t>m’sphere</a:t>
            </a:r>
            <a:r>
              <a:rPr lang="en-US" sz="1400" dirty="0" smtClean="0"/>
              <a:t> particle flux growth/decay</a:t>
            </a:r>
            <a:endParaRPr lang="el-GR" sz="1400" dirty="0"/>
          </a:p>
        </p:txBody>
      </p:sp>
      <p:sp>
        <p:nvSpPr>
          <p:cNvPr id="230" name="TextBox 229"/>
          <p:cNvSpPr txBox="1"/>
          <p:nvPr/>
        </p:nvSpPr>
        <p:spPr>
          <a:xfrm>
            <a:off x="6246458" y="907703"/>
            <a:ext cx="274514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Tail #2 (THM at dayside)</a:t>
            </a:r>
            <a:br>
              <a:rPr lang="en-US" sz="1400" dirty="0" smtClean="0"/>
            </a:br>
            <a:r>
              <a:rPr lang="en-US" sz="1400" dirty="0" smtClean="0"/>
              <a:t>(MMS Phase 2b, Jul. 22, 2017)</a:t>
            </a:r>
            <a:br>
              <a:rPr lang="en-US" sz="1400" dirty="0" smtClean="0"/>
            </a:br>
            <a:r>
              <a:rPr lang="en-US" sz="1400" dirty="0" smtClean="0"/>
              <a:t>THM and MMS study dayside and </a:t>
            </a:r>
            <a:r>
              <a:rPr lang="en-US" sz="1400" dirty="0" err="1" smtClean="0"/>
              <a:t>nightside</a:t>
            </a:r>
            <a:r>
              <a:rPr lang="en-US" sz="1400" dirty="0" smtClean="0"/>
              <a:t> Rx simultaneously; VAP determines </a:t>
            </a:r>
            <a:r>
              <a:rPr lang="en-US" sz="1400" dirty="0" err="1" smtClean="0"/>
              <a:t>geoeffectiveness</a:t>
            </a:r>
            <a:endParaRPr lang="el-GR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373812" y="1015425"/>
            <a:ext cx="252178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Dayside #2 (THM in Tail)</a:t>
            </a:r>
            <a:br>
              <a:rPr lang="en-US" sz="1400" dirty="0" smtClean="0"/>
            </a:br>
            <a:r>
              <a:rPr lang="en-US" sz="1400" dirty="0" smtClean="0"/>
              <a:t>(MMS Phase 1b, Jan. 12, 2017)</a:t>
            </a:r>
            <a:br>
              <a:rPr lang="en-US" sz="1400" dirty="0" smtClean="0"/>
            </a:br>
            <a:r>
              <a:rPr lang="en-US" sz="1400" dirty="0" smtClean="0"/>
              <a:t>THM detects Rx fronts, electron injections, links to VAP’s waves</a:t>
            </a:r>
            <a:endParaRPr lang="el-GR" sz="1400" dirty="0"/>
          </a:p>
        </p:txBody>
      </p:sp>
      <p:grpSp>
        <p:nvGrpSpPr>
          <p:cNvPr id="24" name="Group 23"/>
          <p:cNvGrpSpPr/>
          <p:nvPr/>
        </p:nvGrpSpPr>
        <p:grpSpPr>
          <a:xfrm rot="20022748">
            <a:off x="5499908" y="3280392"/>
            <a:ext cx="1358366" cy="717517"/>
            <a:chOff x="5499908" y="3025071"/>
            <a:chExt cx="1358366" cy="717517"/>
          </a:xfrm>
        </p:grpSpPr>
        <p:sp>
          <p:nvSpPr>
            <p:cNvPr id="232" name="Oval 50"/>
            <p:cNvSpPr>
              <a:spLocks noChangeAspect="1" noChangeArrowheads="1"/>
            </p:cNvSpPr>
            <p:nvPr/>
          </p:nvSpPr>
          <p:spPr bwMode="auto">
            <a:xfrm>
              <a:off x="5523940" y="3108809"/>
              <a:ext cx="66675" cy="66675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52"/>
            <p:cNvSpPr>
              <a:spLocks noChangeAspect="1" noChangeArrowheads="1"/>
            </p:cNvSpPr>
            <p:nvPr/>
          </p:nvSpPr>
          <p:spPr bwMode="auto">
            <a:xfrm>
              <a:off x="5576374" y="3178558"/>
              <a:ext cx="67786" cy="6778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499908" y="3025071"/>
              <a:ext cx="1358366" cy="717517"/>
              <a:chOff x="5499908" y="3025071"/>
              <a:chExt cx="1358366" cy="717517"/>
            </a:xfrm>
          </p:grpSpPr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860513">
                <a:off x="5574262" y="3049595"/>
                <a:ext cx="1261746" cy="668542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31" name="Oval 230"/>
              <p:cNvSpPr>
                <a:spLocks noChangeAspect="1"/>
              </p:cNvSpPr>
              <p:nvPr/>
            </p:nvSpPr>
            <p:spPr>
              <a:xfrm rot="860513">
                <a:off x="5499908" y="3025071"/>
                <a:ext cx="1336009" cy="717517"/>
              </a:xfrm>
              <a:prstGeom prst="ellipse">
                <a:avLst/>
              </a:prstGeom>
              <a:noFill/>
              <a:ln>
                <a:solidFill>
                  <a:srgbClr val="CC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>
              <a:xfrm rot="860513">
                <a:off x="5667436" y="3064922"/>
                <a:ext cx="1190838" cy="668542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93" name="Oval 51"/>
            <p:cNvSpPr>
              <a:spLocks noChangeAspect="1" noChangeArrowheads="1"/>
            </p:cNvSpPr>
            <p:nvPr/>
          </p:nvSpPr>
          <p:spPr bwMode="auto">
            <a:xfrm>
              <a:off x="5680459" y="3154598"/>
              <a:ext cx="66675" cy="6667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4" name="TextBox 253"/>
          <p:cNvSpPr txBox="1"/>
          <p:nvPr/>
        </p:nvSpPr>
        <p:spPr>
          <a:xfrm>
            <a:off x="4820034" y="4711005"/>
            <a:ext cx="432396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THM-MMS period resonances during Phase 2b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P5:MMS = 5:2 [P5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] (For every </a:t>
            </a:r>
            <a:r>
              <a:rPr lang="en-US" sz="1200" dirty="0"/>
              <a:t>5 orbits </a:t>
            </a:r>
            <a:r>
              <a:rPr lang="en-US" sz="1200" dirty="0" smtClean="0"/>
              <a:t>of P5</a:t>
            </a:r>
            <a:r>
              <a:rPr lang="en-US" sz="1200" dirty="0"/>
              <a:t>, </a:t>
            </a:r>
            <a:r>
              <a:rPr lang="en-US" sz="1200" dirty="0" smtClean="0"/>
              <a:t>MMS has 2)</a:t>
            </a:r>
            <a:endParaRPr lang="en-US" sz="1200" dirty="0"/>
          </a:p>
          <a:p>
            <a:r>
              <a:rPr lang="en-US" sz="1200" dirty="0" smtClean="0"/>
              <a:t>P3:MMS = 6:2  [P3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=11.5R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P4:MMS = 11:4 [P4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=12.3R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r>
              <a:rPr lang="en-US" sz="1200" dirty="0" smtClean="0"/>
              <a:t>Every 2 MMS orbits P3 and P5 are at apogee while MMS is too</a:t>
            </a:r>
            <a:br>
              <a:rPr lang="en-US" sz="1200" dirty="0" smtClean="0"/>
            </a:br>
            <a:r>
              <a:rPr lang="en-US" sz="1200" dirty="0" smtClean="0"/>
              <a:t>Every 4 MMS orbits all 3 THEMIS spacecraft are at apogee</a:t>
            </a:r>
            <a:br>
              <a:rPr lang="en-US" sz="1200" dirty="0" smtClean="0"/>
            </a:br>
            <a:r>
              <a:rPr lang="en-US" sz="1200" dirty="0" smtClean="0"/>
              <a:t>At all times at least one THEMIS spacecraft is near </a:t>
            </a:r>
            <a:r>
              <a:rPr lang="en-US" sz="1200" dirty="0" err="1" smtClean="0"/>
              <a:t>m’pause</a:t>
            </a:r>
            <a:endParaRPr lang="el-GR" sz="1200" dirty="0"/>
          </a:p>
        </p:txBody>
      </p:sp>
      <p:cxnSp>
        <p:nvCxnSpPr>
          <p:cNvPr id="26" name="Straight Arrow Connector 25"/>
          <p:cNvCxnSpPr>
            <a:stCxn id="151" idx="2"/>
            <a:endCxn id="148" idx="2"/>
          </p:cNvCxnSpPr>
          <p:nvPr/>
        </p:nvCxnSpPr>
        <p:spPr>
          <a:xfrm flipH="1" flipV="1">
            <a:off x="3998810" y="2151031"/>
            <a:ext cx="26619" cy="2526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279160" y="140928"/>
            <a:ext cx="8709773" cy="5334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90"/>
                </a:solidFill>
                <a:latin typeface="Arial" charset="0"/>
              </a:rPr>
              <a:t>Burst Memory </a:t>
            </a:r>
            <a:r>
              <a:rPr lang="en-US" sz="3600" b="1" dirty="0" smtClean="0">
                <a:solidFill>
                  <a:srgbClr val="000090"/>
                </a:solidFill>
                <a:latin typeface="Arial" charset="0"/>
              </a:rPr>
              <a:t>Management Overview</a:t>
            </a:r>
            <a:endParaRPr lang="en-US" sz="3600" b="1" dirty="0">
              <a:solidFill>
                <a:srgbClr val="000090"/>
              </a:solidFill>
              <a:latin typeface="Arial" charset="0"/>
            </a:endParaRPr>
          </a:p>
        </p:txBody>
      </p:sp>
      <p:sp>
        <p:nvSpPr>
          <p:cNvPr id="29698" name="Text Box 18"/>
          <p:cNvSpPr txBox="1">
            <a:spLocks noChangeArrowheads="1"/>
          </p:cNvSpPr>
          <p:nvPr/>
        </p:nvSpPr>
        <p:spPr bwMode="auto">
          <a:xfrm>
            <a:off x="1066800" y="1219200"/>
            <a:ext cx="6477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0">
                <a:cs typeface="Arial Unicode MS" charset="0"/>
              </a:rPr>
              <a:t>Basic Plan: Obtain ~20 minutes of burst per </a:t>
            </a:r>
            <a:r>
              <a:rPr lang="en-US" sz="2000">
                <a:cs typeface="Arial Unicode MS" charset="0"/>
              </a:rPr>
              <a:t>day</a:t>
            </a:r>
            <a:r>
              <a:rPr lang="en-US" sz="2000" b="0">
                <a:cs typeface="Arial Unicode MS" charset="0"/>
              </a:rPr>
              <a:t>. </a:t>
            </a:r>
          </a:p>
          <a:p>
            <a:pPr>
              <a:spcBef>
                <a:spcPct val="50000"/>
              </a:spcBef>
              <a:buFont typeface="Arial" charset="0"/>
              <a:buChar char="•"/>
            </a:pPr>
            <a:r>
              <a:rPr lang="en-US" sz="2000" b="0">
                <a:cs typeface="Arial Unicode MS" charset="0"/>
              </a:rPr>
              <a:t>Phase 1 orbit: ~1 day -&gt; 20 min. burst data.</a:t>
            </a:r>
          </a:p>
          <a:p>
            <a:pPr>
              <a:spcBef>
                <a:spcPct val="50000"/>
              </a:spcBef>
              <a:buFont typeface="Arial" charset="0"/>
              <a:buChar char="•"/>
            </a:pPr>
            <a:r>
              <a:rPr lang="en-US" sz="2000" b="0">
                <a:cs typeface="Arial Unicode MS" charset="0"/>
              </a:rPr>
              <a:t>Phase 2 orbit: ~3 days -&gt; 1 hour of burst data.</a:t>
            </a:r>
          </a:p>
        </p:txBody>
      </p:sp>
      <p:pic>
        <p:nvPicPr>
          <p:cNvPr id="29699" name="Picture 17" descr="burst_overvie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69897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2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04950" y="0"/>
            <a:ext cx="6343650" cy="762000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90"/>
                </a:solidFill>
                <a:latin typeface="Arial" charset="0"/>
              </a:rPr>
              <a:t>Burst Data Selection</a:t>
            </a:r>
          </a:p>
        </p:txBody>
      </p:sp>
      <p:sp>
        <p:nvSpPr>
          <p:cNvPr id="31746" name="Footer Placeholder 4"/>
          <p:cNvSpPr txBox="1">
            <a:spLocks noGrp="1"/>
          </p:cNvSpPr>
          <p:nvPr/>
        </p:nvSpPr>
        <p:spPr bwMode="auto">
          <a:xfrm>
            <a:off x="0" y="6353175"/>
            <a:ext cx="30781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2400" b="0">
              <a:solidFill>
                <a:schemeClr val="bg1"/>
              </a:solidFill>
            </a:endParaRPr>
          </a:p>
          <a:p>
            <a:endParaRPr lang="en-US" sz="2400" b="0">
              <a:solidFill>
                <a:srgbClr val="C52934"/>
              </a:solidFill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381000" y="3352800"/>
            <a:ext cx="992188" cy="1527175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/>
              <a:t>Trigger </a:t>
            </a:r>
          </a:p>
          <a:p>
            <a:r>
              <a:rPr lang="en-US" sz="2000" b="0"/>
              <a:t>Data</a:t>
            </a:r>
          </a:p>
          <a:p>
            <a:endParaRPr lang="en-US" sz="2000" b="0"/>
          </a:p>
          <a:p>
            <a:r>
              <a:rPr lang="en-US" sz="2000" b="0"/>
              <a:t>Survey</a:t>
            </a:r>
          </a:p>
          <a:p>
            <a:r>
              <a:rPr lang="en-US" sz="2000" b="0"/>
              <a:t>Data</a:t>
            </a:r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2819400" y="990600"/>
            <a:ext cx="5867400" cy="1905000"/>
          </a:xfrm>
          <a:prstGeom prst="rect">
            <a:avLst/>
          </a:prstGeom>
          <a:solidFill>
            <a:srgbClr val="805D4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 b="0">
              <a:solidFill>
                <a:schemeClr val="bg1"/>
              </a:solidFill>
              <a:cs typeface="Arial Unicode MS" charset="0"/>
            </a:endParaRPr>
          </a:p>
        </p:txBody>
      </p:sp>
      <p:sp>
        <p:nvSpPr>
          <p:cNvPr id="31749" name="TextBox 6"/>
          <p:cNvSpPr txBox="1">
            <a:spLocks noChangeArrowheads="1"/>
          </p:cNvSpPr>
          <p:nvPr/>
        </p:nvSpPr>
        <p:spPr bwMode="auto">
          <a:xfrm>
            <a:off x="2971800" y="1066800"/>
            <a:ext cx="344805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Automatic Selection (SOC)</a:t>
            </a:r>
          </a:p>
        </p:txBody>
      </p:sp>
      <p:sp>
        <p:nvSpPr>
          <p:cNvPr id="31750" name="TextBox 7"/>
          <p:cNvSpPr txBox="1">
            <a:spLocks noChangeArrowheads="1"/>
          </p:cNvSpPr>
          <p:nvPr/>
        </p:nvSpPr>
        <p:spPr bwMode="auto">
          <a:xfrm>
            <a:off x="5257800" y="2133600"/>
            <a:ext cx="1147763" cy="611188"/>
          </a:xfrm>
          <a:prstGeom prst="rect">
            <a:avLst/>
          </a:prstGeom>
          <a:solidFill>
            <a:srgbClr val="C785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/>
              <a:t>Calculate</a:t>
            </a:r>
          </a:p>
          <a:p>
            <a:r>
              <a:rPr lang="en-US" sz="1800" b="0"/>
              <a:t>FOM</a:t>
            </a:r>
          </a:p>
        </p:txBody>
      </p:sp>
      <p:sp>
        <p:nvSpPr>
          <p:cNvPr id="31751" name="TextBox 8"/>
          <p:cNvSpPr txBox="1">
            <a:spLocks noChangeArrowheads="1"/>
          </p:cNvSpPr>
          <p:nvPr/>
        </p:nvSpPr>
        <p:spPr bwMode="auto">
          <a:xfrm>
            <a:off x="2971800" y="2133600"/>
            <a:ext cx="1147763" cy="611188"/>
          </a:xfrm>
          <a:prstGeom prst="rect">
            <a:avLst/>
          </a:prstGeom>
          <a:solidFill>
            <a:srgbClr val="C785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 dirty="0"/>
              <a:t>Calculate</a:t>
            </a:r>
          </a:p>
          <a:p>
            <a:r>
              <a:rPr lang="en-US" sz="1800" b="0" dirty="0"/>
              <a:t>MDQ</a:t>
            </a:r>
          </a:p>
        </p:txBody>
      </p:sp>
      <p:sp>
        <p:nvSpPr>
          <p:cNvPr id="31752" name="TextBox 9"/>
          <p:cNvSpPr txBox="1">
            <a:spLocks noChangeArrowheads="1"/>
          </p:cNvSpPr>
          <p:nvPr/>
        </p:nvSpPr>
        <p:spPr bwMode="auto">
          <a:xfrm>
            <a:off x="4267200" y="1524000"/>
            <a:ext cx="898525" cy="611188"/>
          </a:xfrm>
          <a:prstGeom prst="rect">
            <a:avLst/>
          </a:prstGeom>
          <a:solidFill>
            <a:srgbClr val="E1C2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0"/>
              <a:t>Weight</a:t>
            </a:r>
          </a:p>
          <a:p>
            <a:r>
              <a:rPr lang="en-US" sz="1800" b="0"/>
              <a:t>Tables</a:t>
            </a:r>
          </a:p>
        </p:txBody>
      </p:sp>
      <p:cxnSp>
        <p:nvCxnSpPr>
          <p:cNvPr id="31753" name="Straight Arrow Connector 4"/>
          <p:cNvCxnSpPr>
            <a:cxnSpLocks noChangeShapeType="1"/>
            <a:stCxn id="31751" idx="3"/>
            <a:endCxn id="31750" idx="1"/>
          </p:cNvCxnSpPr>
          <p:nvPr/>
        </p:nvCxnSpPr>
        <p:spPr bwMode="auto">
          <a:xfrm>
            <a:off x="4119563" y="2438400"/>
            <a:ext cx="11382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54" name="Group 38"/>
          <p:cNvGrpSpPr>
            <a:grpSpLocks/>
          </p:cNvGrpSpPr>
          <p:nvPr/>
        </p:nvGrpSpPr>
        <p:grpSpPr bwMode="auto">
          <a:xfrm>
            <a:off x="2819400" y="3124200"/>
            <a:ext cx="3733800" cy="1295400"/>
            <a:chOff x="2819400" y="3124200"/>
            <a:chExt cx="3733800" cy="1295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819400" y="3124200"/>
              <a:ext cx="3733800" cy="1295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0">
                <a:solidFill>
                  <a:schemeClr val="bg1"/>
                </a:solidFill>
                <a:cs typeface="Arial Unicode MS" charset="0"/>
              </a:endParaRPr>
            </a:p>
          </p:txBody>
        </p:sp>
        <p:sp>
          <p:nvSpPr>
            <p:cNvPr id="31782" name="TextBox 11"/>
            <p:cNvSpPr txBox="1">
              <a:spLocks noChangeArrowheads="1"/>
            </p:cNvSpPr>
            <p:nvPr/>
          </p:nvSpPr>
          <p:spPr bwMode="auto">
            <a:xfrm>
              <a:off x="5334000" y="3657600"/>
              <a:ext cx="1146994" cy="610783"/>
            </a:xfrm>
            <a:prstGeom prst="rect">
              <a:avLst/>
            </a:prstGeom>
            <a:solidFill>
              <a:srgbClr val="C78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/>
                <a:t>Calculate</a:t>
              </a:r>
            </a:p>
            <a:p>
              <a:r>
                <a:rPr lang="en-US" sz="1800" b="0"/>
                <a:t>FOM</a:t>
              </a:r>
            </a:p>
          </p:txBody>
        </p:sp>
        <p:sp>
          <p:nvSpPr>
            <p:cNvPr id="31783" name="TextBox 13"/>
            <p:cNvSpPr txBox="1">
              <a:spLocks noChangeArrowheads="1"/>
            </p:cNvSpPr>
            <p:nvPr/>
          </p:nvSpPr>
          <p:spPr bwMode="auto">
            <a:xfrm>
              <a:off x="3810000" y="3200400"/>
              <a:ext cx="1947218" cy="382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dirty="0"/>
                <a:t>SITL Selection</a:t>
              </a:r>
            </a:p>
          </p:txBody>
        </p:sp>
        <p:sp>
          <p:nvSpPr>
            <p:cNvPr id="31784" name="TextBox 14"/>
            <p:cNvSpPr txBox="1">
              <a:spLocks noChangeArrowheads="1"/>
            </p:cNvSpPr>
            <p:nvPr/>
          </p:nvSpPr>
          <p:spPr bwMode="auto">
            <a:xfrm>
              <a:off x="2971800" y="3657600"/>
              <a:ext cx="1775559" cy="610783"/>
            </a:xfrm>
            <a:prstGeom prst="rect">
              <a:avLst/>
            </a:prstGeom>
            <a:solidFill>
              <a:srgbClr val="C78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 dirty="0"/>
                <a:t>View Data</a:t>
              </a:r>
            </a:p>
            <a:p>
              <a:r>
                <a:rPr lang="en-US" sz="1800" b="0" dirty="0"/>
                <a:t>Select Intervals</a:t>
              </a:r>
            </a:p>
          </p:txBody>
        </p:sp>
        <p:cxnSp>
          <p:nvCxnSpPr>
            <p:cNvPr id="31785" name="Straight Arrow Connector 22"/>
            <p:cNvCxnSpPr>
              <a:cxnSpLocks noChangeShapeType="1"/>
              <a:stCxn id="31784" idx="3"/>
              <a:endCxn id="31782" idx="1"/>
            </p:cNvCxnSpPr>
            <p:nvPr/>
          </p:nvCxnSpPr>
          <p:spPr bwMode="auto">
            <a:xfrm>
              <a:off x="4747359" y="3962992"/>
              <a:ext cx="58664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755" name="Straight Arrow Connector 25"/>
          <p:cNvCxnSpPr>
            <a:cxnSpLocks noChangeShapeType="1"/>
          </p:cNvCxnSpPr>
          <p:nvPr/>
        </p:nvCxnSpPr>
        <p:spPr bwMode="auto">
          <a:xfrm>
            <a:off x="51816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6" name="Straight Arrow Connector 27"/>
          <p:cNvCxnSpPr>
            <a:cxnSpLocks noChangeShapeType="1"/>
            <a:stCxn id="31752" idx="1"/>
          </p:cNvCxnSpPr>
          <p:nvPr/>
        </p:nvCxnSpPr>
        <p:spPr bwMode="auto">
          <a:xfrm flipH="1">
            <a:off x="3733800" y="1828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57" name="Group 7173"/>
          <p:cNvGrpSpPr>
            <a:grpSpLocks/>
          </p:cNvGrpSpPr>
          <p:nvPr/>
        </p:nvGrpSpPr>
        <p:grpSpPr bwMode="auto">
          <a:xfrm>
            <a:off x="2819400" y="4724400"/>
            <a:ext cx="3733800" cy="1600200"/>
            <a:chOff x="3886200" y="4876800"/>
            <a:chExt cx="3733800" cy="16002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886200" y="4876800"/>
              <a:ext cx="3733800" cy="1600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0">
                <a:solidFill>
                  <a:schemeClr val="bg1"/>
                </a:solidFill>
                <a:cs typeface="Arial Unicode MS" charset="0"/>
              </a:endParaRPr>
            </a:p>
          </p:txBody>
        </p:sp>
        <p:sp>
          <p:nvSpPr>
            <p:cNvPr id="31776" name="TextBox 16"/>
            <p:cNvSpPr txBox="1">
              <a:spLocks noChangeArrowheads="1"/>
            </p:cNvSpPr>
            <p:nvPr/>
          </p:nvSpPr>
          <p:spPr bwMode="auto">
            <a:xfrm>
              <a:off x="6324600" y="5715000"/>
              <a:ext cx="1146994" cy="610783"/>
            </a:xfrm>
            <a:prstGeom prst="rect">
              <a:avLst/>
            </a:prstGeom>
            <a:solidFill>
              <a:srgbClr val="C78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/>
                <a:t>Calculate</a:t>
              </a:r>
            </a:p>
            <a:p>
              <a:r>
                <a:rPr lang="en-US" sz="1800" b="0"/>
                <a:t>FOM</a:t>
              </a:r>
            </a:p>
          </p:txBody>
        </p:sp>
        <p:sp>
          <p:nvSpPr>
            <p:cNvPr id="31777" name="TextBox 17"/>
            <p:cNvSpPr txBox="1">
              <a:spLocks noChangeArrowheads="1"/>
            </p:cNvSpPr>
            <p:nvPr/>
          </p:nvSpPr>
          <p:spPr bwMode="auto">
            <a:xfrm>
              <a:off x="4001116" y="5715000"/>
              <a:ext cx="1942484" cy="610783"/>
            </a:xfrm>
            <a:prstGeom prst="rect">
              <a:avLst/>
            </a:prstGeom>
            <a:solidFill>
              <a:srgbClr val="C78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/>
                <a:t>Process Survey</a:t>
              </a:r>
            </a:p>
            <a:p>
              <a:r>
                <a:rPr lang="en-US" sz="1800" b="0"/>
                <a:t>And Trigger Data</a:t>
              </a:r>
            </a:p>
          </p:txBody>
        </p:sp>
        <p:sp>
          <p:nvSpPr>
            <p:cNvPr id="31778" name="TextBox 18"/>
            <p:cNvSpPr txBox="1">
              <a:spLocks noChangeArrowheads="1"/>
            </p:cNvSpPr>
            <p:nvPr/>
          </p:nvSpPr>
          <p:spPr bwMode="auto">
            <a:xfrm>
              <a:off x="5410200" y="4953000"/>
              <a:ext cx="851916" cy="610783"/>
            </a:xfrm>
            <a:prstGeom prst="rect">
              <a:avLst/>
            </a:prstGeom>
            <a:solidFill>
              <a:srgbClr val="E1C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1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b="0"/>
                <a:t>SITL</a:t>
              </a:r>
            </a:p>
            <a:p>
              <a:r>
                <a:rPr lang="en-US" sz="1800" b="0"/>
                <a:t>Tables</a:t>
              </a:r>
            </a:p>
          </p:txBody>
        </p:sp>
        <p:cxnSp>
          <p:nvCxnSpPr>
            <p:cNvPr id="31779" name="Straight Arrow Connector 7167"/>
            <p:cNvCxnSpPr>
              <a:cxnSpLocks noChangeShapeType="1"/>
            </p:cNvCxnSpPr>
            <p:nvPr/>
          </p:nvCxnSpPr>
          <p:spPr bwMode="auto">
            <a:xfrm>
              <a:off x="6248400" y="5257800"/>
              <a:ext cx="4572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80" name="Straight Arrow Connector 7172"/>
            <p:cNvCxnSpPr>
              <a:cxnSpLocks noChangeShapeType="1"/>
              <a:stCxn id="31778" idx="1"/>
            </p:cNvCxnSpPr>
            <p:nvPr/>
          </p:nvCxnSpPr>
          <p:spPr bwMode="auto">
            <a:xfrm flipH="1">
              <a:off x="4953000" y="5258392"/>
              <a:ext cx="457200" cy="4566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758" name="Straight Arrow Connector 7175"/>
          <p:cNvCxnSpPr>
            <a:cxnSpLocks noChangeShapeType="1"/>
          </p:cNvCxnSpPr>
          <p:nvPr/>
        </p:nvCxnSpPr>
        <p:spPr bwMode="auto">
          <a:xfrm>
            <a:off x="1600200" y="2438400"/>
            <a:ext cx="1219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Straight Arrow Connector 7180"/>
          <p:cNvCxnSpPr>
            <a:cxnSpLocks noChangeShapeType="1"/>
          </p:cNvCxnSpPr>
          <p:nvPr/>
        </p:nvCxnSpPr>
        <p:spPr bwMode="auto">
          <a:xfrm>
            <a:off x="2438400" y="5715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Straight Arrow Connector 50"/>
          <p:cNvCxnSpPr>
            <a:cxnSpLocks noChangeShapeType="1"/>
          </p:cNvCxnSpPr>
          <p:nvPr/>
        </p:nvCxnSpPr>
        <p:spPr bwMode="auto">
          <a:xfrm>
            <a:off x="2438400" y="38862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Straight Arrow Connector 53"/>
          <p:cNvCxnSpPr>
            <a:cxnSpLocks noChangeShapeType="1"/>
          </p:cNvCxnSpPr>
          <p:nvPr/>
        </p:nvCxnSpPr>
        <p:spPr bwMode="auto">
          <a:xfrm>
            <a:off x="1371600" y="4114800"/>
            <a:ext cx="14462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Straight Connector 7187"/>
          <p:cNvCxnSpPr>
            <a:cxnSpLocks noChangeShapeType="1"/>
            <a:stCxn id="31765" idx="0"/>
          </p:cNvCxnSpPr>
          <p:nvPr/>
        </p:nvCxnSpPr>
        <p:spPr bwMode="auto">
          <a:xfrm>
            <a:off x="2438400" y="23622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Straight Connector 61"/>
          <p:cNvCxnSpPr>
            <a:cxnSpLocks noChangeShapeType="1"/>
          </p:cNvCxnSpPr>
          <p:nvPr/>
        </p:nvCxnSpPr>
        <p:spPr bwMode="auto">
          <a:xfrm>
            <a:off x="2209800" y="41148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4" name="Straight Arrow Connector 62"/>
          <p:cNvCxnSpPr>
            <a:cxnSpLocks noChangeShapeType="1"/>
          </p:cNvCxnSpPr>
          <p:nvPr/>
        </p:nvCxnSpPr>
        <p:spPr bwMode="auto">
          <a:xfrm>
            <a:off x="2209800" y="5943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5" name="Oval 57"/>
          <p:cNvSpPr>
            <a:spLocks noChangeArrowheads="1"/>
          </p:cNvSpPr>
          <p:nvPr/>
        </p:nvSpPr>
        <p:spPr bwMode="auto">
          <a:xfrm>
            <a:off x="2362200" y="2362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 b="0">
              <a:solidFill>
                <a:schemeClr val="bg1"/>
              </a:solidFill>
              <a:cs typeface="Arial Unicode MS" charset="0"/>
            </a:endParaRPr>
          </a:p>
        </p:txBody>
      </p:sp>
      <p:sp>
        <p:nvSpPr>
          <p:cNvPr id="31766" name="Oval 95"/>
          <p:cNvSpPr>
            <a:spLocks noChangeArrowheads="1"/>
          </p:cNvSpPr>
          <p:nvPr/>
        </p:nvSpPr>
        <p:spPr bwMode="auto">
          <a:xfrm>
            <a:off x="2362200" y="3810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 b="0">
              <a:solidFill>
                <a:schemeClr val="bg1"/>
              </a:solidFill>
              <a:cs typeface="Arial Unicode MS" charset="0"/>
            </a:endParaRPr>
          </a:p>
        </p:txBody>
      </p:sp>
      <p:sp>
        <p:nvSpPr>
          <p:cNvPr id="31767" name="Oval 96"/>
          <p:cNvSpPr>
            <a:spLocks noChangeArrowheads="1"/>
          </p:cNvSpPr>
          <p:nvPr/>
        </p:nvSpPr>
        <p:spPr bwMode="auto">
          <a:xfrm>
            <a:off x="2133600" y="4038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 b="0">
              <a:solidFill>
                <a:schemeClr val="bg1"/>
              </a:solidFill>
              <a:cs typeface="Arial Unicode MS" charset="0"/>
            </a:endParaRPr>
          </a:p>
        </p:txBody>
      </p:sp>
      <p:sp>
        <p:nvSpPr>
          <p:cNvPr id="31768" name="TextBox 99"/>
          <p:cNvSpPr txBox="1">
            <a:spLocks noChangeArrowheads="1"/>
          </p:cNvSpPr>
          <p:nvPr/>
        </p:nvSpPr>
        <p:spPr bwMode="auto">
          <a:xfrm>
            <a:off x="2971800" y="4953000"/>
            <a:ext cx="76835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SITL</a:t>
            </a:r>
          </a:p>
          <a:p>
            <a:r>
              <a:rPr lang="en-US" sz="2000"/>
              <a:t>Auto</a:t>
            </a:r>
          </a:p>
        </p:txBody>
      </p:sp>
      <p:sp>
        <p:nvSpPr>
          <p:cNvPr id="31769" name="TextBox 63"/>
          <p:cNvSpPr txBox="1">
            <a:spLocks noChangeArrowheads="1"/>
          </p:cNvSpPr>
          <p:nvPr/>
        </p:nvSpPr>
        <p:spPr bwMode="auto">
          <a:xfrm>
            <a:off x="7086600" y="1219200"/>
            <a:ext cx="1454150" cy="1527175"/>
          </a:xfrm>
          <a:prstGeom prst="rect">
            <a:avLst/>
          </a:prstGeom>
          <a:solidFill>
            <a:srgbClr val="C785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/>
              <a:t>Buffer </a:t>
            </a:r>
          </a:p>
          <a:p>
            <a:r>
              <a:rPr lang="en-US" sz="2000" b="0"/>
              <a:t>Selection</a:t>
            </a:r>
          </a:p>
          <a:p>
            <a:endParaRPr lang="en-US" sz="2000" b="0"/>
          </a:p>
          <a:p>
            <a:r>
              <a:rPr lang="en-US" sz="2000" b="0"/>
              <a:t>Command</a:t>
            </a:r>
          </a:p>
          <a:p>
            <a:r>
              <a:rPr lang="en-US" sz="2000" b="0"/>
              <a:t>Generation</a:t>
            </a:r>
          </a:p>
        </p:txBody>
      </p:sp>
      <p:cxnSp>
        <p:nvCxnSpPr>
          <p:cNvPr id="31770" name="Straight Arrow Connector 108"/>
          <p:cNvCxnSpPr>
            <a:cxnSpLocks noChangeShapeType="1"/>
          </p:cNvCxnSpPr>
          <p:nvPr/>
        </p:nvCxnSpPr>
        <p:spPr bwMode="auto">
          <a:xfrm>
            <a:off x="6400800" y="2438400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1" name="Straight Arrow Connector 111"/>
          <p:cNvCxnSpPr>
            <a:cxnSpLocks noChangeShapeType="1"/>
          </p:cNvCxnSpPr>
          <p:nvPr/>
        </p:nvCxnSpPr>
        <p:spPr bwMode="auto">
          <a:xfrm flipV="1">
            <a:off x="7772400" y="2895600"/>
            <a:ext cx="0" cy="2819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2" name="Straight Connector 113"/>
          <p:cNvCxnSpPr>
            <a:cxnSpLocks noChangeShapeType="1"/>
          </p:cNvCxnSpPr>
          <p:nvPr/>
        </p:nvCxnSpPr>
        <p:spPr bwMode="auto">
          <a:xfrm>
            <a:off x="6553200" y="5715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3" name="Straight Connector 118"/>
          <p:cNvCxnSpPr>
            <a:cxnSpLocks noChangeShapeType="1"/>
          </p:cNvCxnSpPr>
          <p:nvPr/>
        </p:nvCxnSpPr>
        <p:spPr bwMode="auto">
          <a:xfrm>
            <a:off x="6553200" y="3962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74" name="TextBox 119"/>
          <p:cNvSpPr txBox="1">
            <a:spLocks noChangeArrowheads="1"/>
          </p:cNvSpPr>
          <p:nvPr/>
        </p:nvSpPr>
        <p:spPr bwMode="auto">
          <a:xfrm>
            <a:off x="381000" y="1981200"/>
            <a:ext cx="1254125" cy="954088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1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/>
              <a:t>Burst</a:t>
            </a:r>
          </a:p>
          <a:p>
            <a:r>
              <a:rPr lang="en-US" sz="2000" b="0"/>
              <a:t>Metadata</a:t>
            </a:r>
          </a:p>
          <a:p>
            <a:r>
              <a:rPr lang="en-US" sz="2000" b="0"/>
              <a:t>(CDQs)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742" y="6354134"/>
            <a:ext cx="266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SITL – scientist in the loop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993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Science </a:t>
            </a:r>
            <a:r>
              <a:rPr lang="en-US" b="1" dirty="0" smtClean="0">
                <a:solidFill>
                  <a:srgbClr val="000090"/>
                </a:solidFill>
              </a:rPr>
              <a:t>Data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MMS-SMART scientifically useful </a:t>
            </a:r>
            <a:r>
              <a:rPr lang="en-US" dirty="0">
                <a:solidFill>
                  <a:srgbClr val="FF0000"/>
                </a:solidFill>
              </a:rPr>
              <a:t>data products are open to all scientists and the public </a:t>
            </a:r>
            <a:r>
              <a:rPr lang="en-US" dirty="0"/>
              <a:t>(Users).  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no proprietary periods</a:t>
            </a:r>
            <a:r>
              <a:rPr lang="en-US" dirty="0"/>
              <a:t> associated with any of the MMS-SMART data products.</a:t>
            </a:r>
          </a:p>
          <a:p>
            <a:r>
              <a:rPr lang="en-US" dirty="0"/>
              <a:t>Users shall have timely access to the scientifically useful data and analysis tools that are equivalent to the level that the MMS-SMART science team uses.</a:t>
            </a:r>
          </a:p>
          <a:p>
            <a:r>
              <a:rPr lang="en-US" dirty="0"/>
              <a:t>All potential data users are strongly encouraged to contact the MMS-SMART Principal Investigator (PI) or a designated lead investigator of an instrument or modeling group early in an analysis project to discuss the appropriate use of instrument data or model results.</a:t>
            </a:r>
          </a:p>
          <a:p>
            <a:r>
              <a:rPr lang="en-US" dirty="0"/>
              <a:t>All users who wish to publish results derived from MMS data are strongly encouraged to directly involve the MMS-SMART PI and/or Instrument Leads and team members as appropriate in the analysis and to </a:t>
            </a:r>
            <a:r>
              <a:rPr lang="en-US" dirty="0">
                <a:solidFill>
                  <a:srgbClr val="FF0000"/>
                </a:solidFill>
              </a:rPr>
              <a:t>offer co-authorship</a:t>
            </a:r>
            <a:r>
              <a:rPr lang="en-US" dirty="0"/>
              <a:t>.  </a:t>
            </a:r>
            <a:r>
              <a:rPr lang="en-US" dirty="0">
                <a:solidFill>
                  <a:srgbClr val="FF0000"/>
                </a:solidFill>
              </a:rPr>
              <a:t>Data users who are members of the MMS-SMART science team are required to offer co-authorship</a:t>
            </a:r>
            <a:r>
              <a:rPr lang="en-US" dirty="0"/>
              <a:t>.  Co-authorship may be declined.</a:t>
            </a:r>
          </a:p>
          <a:p>
            <a:r>
              <a:rPr lang="en-US" dirty="0"/>
              <a:t>Users should heed the caveats of investigators as to the interpretation and limitations of data or model results. All important caveats should be included in the publication, even if co-authorship is declined.  Data and model version numbers should also be specified.</a:t>
            </a:r>
          </a:p>
          <a:p>
            <a:r>
              <a:rPr lang="en-US" dirty="0"/>
              <a:t>Users should acknowledge the sources of data used in all publications, presentations, and reports. Appropriate acknowledgement to institutions, personnel, and funding agencies should be given.</a:t>
            </a:r>
          </a:p>
          <a:p>
            <a:r>
              <a:rPr lang="en-US" dirty="0"/>
              <a:t>Users are encouraged to provide the MMS-SMART PI and/or instrument PIs a copy of each manuscript that uses MMS-SMART data upon submission of that manuscript for consideration of publication. On publication the citation should be transmitted to the PI and any other providers of data.</a:t>
            </a:r>
          </a:p>
          <a:p>
            <a:r>
              <a:rPr lang="en-US" dirty="0"/>
              <a:t>MMS encourages that pre-prints of publications and conference abstracts be widely distributed to interested parties within the mission and related projects.</a:t>
            </a:r>
          </a:p>
          <a:p>
            <a:r>
              <a:rPr lang="en-US" dirty="0"/>
              <a:t>Users are encouraged to make tools of general utility and/or value-added data products widely available to the community. Users are encouraged to notify the MMS-SMART PI of such utilities or products. The User should also clearly label the product as being different from the original MMS-SMART produced data product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851" y="6126163"/>
            <a:ext cx="7177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fully calibrated data (CAA style) available 30 days after ground receipt*.</a:t>
            </a:r>
          </a:p>
          <a:p>
            <a:pPr algn="r"/>
            <a:r>
              <a:rPr lang="en-US" sz="1400" dirty="0" smtClean="0">
                <a:solidFill>
                  <a:srgbClr val="FF0000"/>
                </a:solidFill>
              </a:rPr>
              <a:t>*Valid 6 month after start of nominal </a:t>
            </a:r>
            <a:r>
              <a:rPr lang="en-US" sz="1400" dirty="0" smtClean="0">
                <a:solidFill>
                  <a:srgbClr val="FF0000"/>
                </a:solidFill>
              </a:rPr>
              <a:t>operations, </a:t>
            </a:r>
            <a:r>
              <a:rPr lang="en-US" sz="1400" dirty="0" smtClean="0">
                <a:solidFill>
                  <a:srgbClr val="FF0000"/>
                </a:solidFill>
              </a:rPr>
              <a:t>i.e. 10 month after launch.  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2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1202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7816" y="3136203"/>
            <a:ext cx="68751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Conclusions: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- Commissioning progressing well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- Nominal operations start in September 2015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Stockholm workshop</a:t>
            </a:r>
            <a:endParaRPr lang="en-US" dirty="0"/>
          </a:p>
        </p:txBody>
      </p:sp>
      <p:pic>
        <p:nvPicPr>
          <p:cNvPr id="6" name="Picture 5" descr="Знімок екрана 2015-02-24 о 19.01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080"/>
            <a:ext cx="9144000" cy="5873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2989" y="6295488"/>
            <a:ext cx="5415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information: http://</a:t>
            </a:r>
            <a:r>
              <a:rPr lang="en-US" b="1" dirty="0" err="1">
                <a:solidFill>
                  <a:srgbClr val="FF0000"/>
                </a:solidFill>
              </a:rPr>
              <a:t>www.nordita.org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smtClean="0">
                <a:solidFill>
                  <a:srgbClr val="FF0000"/>
                </a:solidFill>
              </a:rPr>
              <a:t>mrp2015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8826" y="2027989"/>
            <a:ext cx="267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 </a:t>
            </a:r>
            <a:r>
              <a:rPr lang="en-US" dirty="0"/>
              <a:t>+</a:t>
            </a:r>
            <a:r>
              <a:rPr lang="en-US" dirty="0" smtClean="0"/>
              <a:t>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1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/>
          <p:cNvSpPr txBox="1"/>
          <p:nvPr/>
        </p:nvSpPr>
        <p:spPr>
          <a:xfrm>
            <a:off x="3183231" y="296295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P3</a:t>
            </a:r>
            <a:endParaRPr lang="el-GR" sz="1000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487602" y="2022051"/>
            <a:ext cx="2151198" cy="2778549"/>
            <a:chOff x="3118021" y="866899"/>
            <a:chExt cx="4220080" cy="5450774"/>
          </a:xfrm>
        </p:grpSpPr>
        <p:sp>
          <p:nvSpPr>
            <p:cNvPr id="110" name="Freeform 109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4600" y="76200"/>
            <a:ext cx="487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FY18: THM/ART-MMS-VAP as shown</a:t>
            </a:r>
            <a:r>
              <a:rPr lang="el-GR" sz="2000" dirty="0" smtClean="0"/>
              <a:t>.</a:t>
            </a:r>
            <a:r>
              <a:rPr lang="en-US" sz="2000" dirty="0" smtClean="0"/>
              <a:t>                                                 </a:t>
            </a:r>
            <a:br>
              <a:rPr lang="en-US" sz="2000" dirty="0" smtClean="0"/>
            </a:br>
            <a:r>
              <a:rPr lang="en-US" sz="2000" dirty="0" smtClean="0"/>
              <a:t>P3,4,5 at resonant orbits w/GBOs or w/MMS. </a:t>
            </a:r>
            <a:r>
              <a:rPr lang="el-GR" sz="2000" dirty="0" smtClean="0"/>
              <a:t> </a:t>
            </a:r>
            <a:endParaRPr lang="el-GR" sz="2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8411103" y="2244791"/>
            <a:ext cx="562975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ART</a:t>
            </a:r>
            <a:br>
              <a:rPr lang="en-US" sz="1000" dirty="0" smtClean="0"/>
            </a:br>
            <a:r>
              <a:rPr lang="en-US" sz="1000" dirty="0" smtClean="0"/>
              <a:t>@55R</a:t>
            </a:r>
            <a:r>
              <a:rPr lang="en-US" sz="1000" baseline="-25000" dirty="0" smtClean="0"/>
              <a:t>E</a:t>
            </a:r>
            <a:endParaRPr lang="el-GR" sz="1000" baseline="-25000" dirty="0"/>
          </a:p>
        </p:txBody>
      </p:sp>
      <p:cxnSp>
        <p:nvCxnSpPr>
          <p:cNvPr id="235" name="Elbow Connector 234"/>
          <p:cNvCxnSpPr>
            <a:stCxn id="234" idx="2"/>
          </p:cNvCxnSpPr>
          <p:nvPr/>
        </p:nvCxnSpPr>
        <p:spPr>
          <a:xfrm rot="16200000" flipH="1">
            <a:off x="8491796" y="2845697"/>
            <a:ext cx="716414" cy="3148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8974078" y="3446986"/>
            <a:ext cx="72585" cy="210614"/>
            <a:chOff x="9026263" y="3159670"/>
            <a:chExt cx="72585" cy="210614"/>
          </a:xfrm>
        </p:grpSpPr>
        <p:sp>
          <p:nvSpPr>
            <p:cNvPr id="237" name="Oval 50"/>
            <p:cNvSpPr>
              <a:spLocks noChangeAspect="1" noChangeArrowheads="1"/>
            </p:cNvSpPr>
            <p:nvPr/>
          </p:nvSpPr>
          <p:spPr bwMode="auto">
            <a:xfrm>
              <a:off x="9026263" y="315967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Oval 50"/>
            <p:cNvSpPr>
              <a:spLocks noChangeAspect="1" noChangeArrowheads="1"/>
            </p:cNvSpPr>
            <p:nvPr/>
          </p:nvSpPr>
          <p:spPr bwMode="auto">
            <a:xfrm>
              <a:off x="9032173" y="3303609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17583" y="4495800"/>
            <a:ext cx="57959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</a:t>
            </a:r>
            <a:br>
              <a:rPr lang="en-US" sz="1000" dirty="0"/>
            </a:br>
            <a:r>
              <a:rPr lang="en-US" sz="1000" dirty="0"/>
              <a:t>@55R</a:t>
            </a:r>
            <a:r>
              <a:rPr lang="en-US" sz="1000" baseline="-25000" dirty="0"/>
              <a:t>E</a:t>
            </a:r>
            <a:endParaRPr lang="el-GR" sz="1000" baseline="-25000" dirty="0"/>
          </a:p>
          <a:p>
            <a:pPr algn="ctr"/>
            <a:endParaRPr lang="el-GR" sz="1000" dirty="0"/>
          </a:p>
        </p:txBody>
      </p:sp>
      <p:cxnSp>
        <p:nvCxnSpPr>
          <p:cNvPr id="243" name="Elbow Connector 242"/>
          <p:cNvCxnSpPr>
            <a:stCxn id="242" idx="0"/>
            <a:endCxn id="248" idx="2"/>
          </p:cNvCxnSpPr>
          <p:nvPr/>
        </p:nvCxnSpPr>
        <p:spPr>
          <a:xfrm rot="16200000" flipV="1">
            <a:off x="-98961" y="4089459"/>
            <a:ext cx="663358" cy="1493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/>
          <p:cNvGrpSpPr/>
          <p:nvPr/>
        </p:nvGrpSpPr>
        <p:grpSpPr>
          <a:xfrm>
            <a:off x="0" y="3200400"/>
            <a:ext cx="323300" cy="632042"/>
            <a:chOff x="7675810" y="2810952"/>
            <a:chExt cx="323300" cy="632042"/>
          </a:xfrm>
        </p:grpSpPr>
        <p:sp>
          <p:nvSpPr>
            <p:cNvPr id="245" name="Oval 50"/>
            <p:cNvSpPr>
              <a:spLocks noChangeAspect="1" noChangeArrowheads="1"/>
            </p:cNvSpPr>
            <p:nvPr/>
          </p:nvSpPr>
          <p:spPr bwMode="auto">
            <a:xfrm>
              <a:off x="7794720" y="301391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50"/>
            <p:cNvSpPr>
              <a:spLocks noChangeAspect="1" noChangeArrowheads="1"/>
            </p:cNvSpPr>
            <p:nvPr/>
          </p:nvSpPr>
          <p:spPr bwMode="auto">
            <a:xfrm>
              <a:off x="7800630" y="3177974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682998" y="281095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P1</a:t>
              </a:r>
              <a:endParaRPr lang="el-GR" sz="1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675810" y="319677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P2</a:t>
              </a:r>
              <a:endParaRPr lang="el-GR" sz="1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49202" y="2022051"/>
            <a:ext cx="2151198" cy="2778549"/>
            <a:chOff x="3118021" y="866899"/>
            <a:chExt cx="4220079" cy="5450774"/>
          </a:xfrm>
        </p:grpSpPr>
        <p:sp>
          <p:nvSpPr>
            <p:cNvPr id="4" name="Freeform 3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3223301" y="1600199"/>
              <a:ext cx="4114799" cy="4114800"/>
              <a:chOff x="3223301" y="1600200"/>
              <a:chExt cx="4114800" cy="4114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900000">
                <a:off x="3825900" y="2202798"/>
                <a:ext cx="2909603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/>
            <p:cNvSpPr/>
            <p:nvPr/>
          </p:nvSpPr>
          <p:spPr>
            <a:xfrm>
              <a:off x="5128300" y="3505200"/>
              <a:ext cx="304801" cy="3048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51900" y="1828800"/>
              <a:ext cx="3657599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55691" y="878773"/>
              <a:ext cx="2767019" cy="5438900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577379" y="3624576"/>
            <a:ext cx="4580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2060"/>
                </a:solidFill>
              </a:rPr>
              <a:t>THM</a:t>
            </a:r>
            <a:endParaRPr lang="el-GR" sz="1400" baseline="30000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86605" y="3716060"/>
            <a:ext cx="48806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MMS</a:t>
            </a:r>
            <a:endParaRPr lang="el-GR" sz="1400" baseline="30000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3987" y="2231902"/>
            <a:ext cx="218282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011836" y="4430398"/>
            <a:ext cx="279596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1626986" y="3152028"/>
            <a:ext cx="219643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l-GR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944192" y="2929995"/>
            <a:ext cx="219643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</a:t>
            </a:r>
            <a:endParaRPr lang="el-GR" sz="1000" dirty="0"/>
          </a:p>
        </p:txBody>
      </p:sp>
      <p:sp>
        <p:nvSpPr>
          <p:cNvPr id="230" name="TextBox 229"/>
          <p:cNvSpPr txBox="1"/>
          <p:nvPr/>
        </p:nvSpPr>
        <p:spPr>
          <a:xfrm>
            <a:off x="6157057" y="907703"/>
            <a:ext cx="291959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Tail #3 (THM at dayside)</a:t>
            </a:r>
            <a:br>
              <a:rPr lang="en-US" sz="1400" dirty="0" smtClean="0"/>
            </a:br>
            <a:r>
              <a:rPr lang="en-US" sz="1400" dirty="0" smtClean="0"/>
              <a:t>(MMS “extended-tail”, Aug. 29, 2018)</a:t>
            </a:r>
            <a:br>
              <a:rPr lang="en-US" sz="1400" dirty="0" smtClean="0"/>
            </a:br>
            <a:r>
              <a:rPr lang="en-US" sz="1400" dirty="0" smtClean="0"/>
              <a:t>THM-MMS on resonant orbits, study dayside-</a:t>
            </a:r>
            <a:r>
              <a:rPr lang="en-US" sz="1400" dirty="0" err="1" smtClean="0"/>
              <a:t>nightside</a:t>
            </a:r>
            <a:r>
              <a:rPr lang="en-US" sz="1400" dirty="0" smtClean="0"/>
              <a:t> Rx simultaneously</a:t>
            </a:r>
            <a:r>
              <a:rPr lang="en-US" sz="1400" dirty="0"/>
              <a:t>.</a:t>
            </a:r>
            <a:endParaRPr lang="el-GR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17583" y="1015425"/>
            <a:ext cx="287801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Dayside #3 (THM in Tail)</a:t>
            </a:r>
            <a:br>
              <a:rPr lang="en-US" sz="1400" dirty="0" smtClean="0"/>
            </a:br>
            <a:r>
              <a:rPr lang="en-US" sz="1400" dirty="0" smtClean="0"/>
              <a:t>(Feb. 12, 2018)</a:t>
            </a:r>
            <a:br>
              <a:rPr lang="en-US" sz="1400" dirty="0" smtClean="0"/>
            </a:br>
            <a:r>
              <a:rPr lang="en-US" sz="1400" dirty="0" smtClean="0"/>
              <a:t>THM on sidereal period resonances, together with GBOs studies Rx fronts, injections, links to VAP;</a:t>
            </a:r>
            <a:br>
              <a:rPr lang="en-US" sz="1400" dirty="0" smtClean="0"/>
            </a:br>
            <a:r>
              <a:rPr lang="en-US" sz="1400" dirty="0" smtClean="0"/>
              <a:t>MMS studies drivers</a:t>
            </a:r>
            <a:endParaRPr lang="el-GR" sz="14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5852104" y="2057711"/>
            <a:ext cx="2151197" cy="2778549"/>
            <a:chOff x="3118021" y="866899"/>
            <a:chExt cx="4220080" cy="5450774"/>
          </a:xfrm>
        </p:grpSpPr>
        <p:sp>
          <p:nvSpPr>
            <p:cNvPr id="206" name="Freeform 205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217" name="Straight Connector 216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Oval 213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846888" y="2267562"/>
            <a:ext cx="218282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189" name="TextBox 188"/>
          <p:cNvSpPr txBox="1"/>
          <p:nvPr/>
        </p:nvSpPr>
        <p:spPr>
          <a:xfrm>
            <a:off x="6814738" y="4466058"/>
            <a:ext cx="279596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 rot="11900435">
            <a:off x="6818435" y="3392109"/>
            <a:ext cx="1975905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03" name="Group 58"/>
          <p:cNvGrpSpPr>
            <a:grpSpLocks noChangeAspect="1"/>
          </p:cNvGrpSpPr>
          <p:nvPr/>
        </p:nvGrpSpPr>
        <p:grpSpPr bwMode="auto">
          <a:xfrm>
            <a:off x="8475839" y="3668107"/>
            <a:ext cx="57117" cy="59509"/>
            <a:chOff x="4184284" y="2931484"/>
            <a:chExt cx="284353" cy="373380"/>
          </a:xfrm>
        </p:grpSpPr>
        <p:sp>
          <p:nvSpPr>
            <p:cNvPr id="204" name="Flowchart: Manual Operation 203"/>
            <p:cNvSpPr>
              <a:spLocks noChangeAspect="1"/>
            </p:cNvSpPr>
            <p:nvPr/>
          </p:nvSpPr>
          <p:spPr>
            <a:xfrm rot="3267092">
              <a:off x="4148571" y="2984797"/>
              <a:ext cx="373380" cy="266753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5" name="Straight Connector 204"/>
            <p:cNvCxnSpPr>
              <a:cxnSpLocks noChangeAspect="1"/>
            </p:cNvCxnSpPr>
            <p:nvPr/>
          </p:nvCxnSpPr>
          <p:spPr>
            <a:xfrm rot="3267092">
              <a:off x="4168200" y="2954707"/>
              <a:ext cx="288660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>
            <a:spLocks noChangeAspect="1"/>
          </p:cNvSpPr>
          <p:nvPr/>
        </p:nvSpPr>
        <p:spPr>
          <a:xfrm rot="11732302">
            <a:off x="337576" y="2852328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05" name="Group 58"/>
          <p:cNvGrpSpPr>
            <a:grpSpLocks noChangeAspect="1"/>
          </p:cNvGrpSpPr>
          <p:nvPr/>
        </p:nvGrpSpPr>
        <p:grpSpPr bwMode="auto">
          <a:xfrm>
            <a:off x="444842" y="3138535"/>
            <a:ext cx="57117" cy="59507"/>
            <a:chOff x="5154486" y="1497038"/>
            <a:chExt cx="284345" cy="373378"/>
          </a:xfrm>
        </p:grpSpPr>
        <p:sp>
          <p:nvSpPr>
            <p:cNvPr id="106" name="Flowchart: Manual Operation 105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7" name="Straight Connector 106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 rot="9061066">
            <a:off x="2023077" y="2938527"/>
            <a:ext cx="1455652" cy="692748"/>
            <a:chOff x="5152798" y="2931277"/>
            <a:chExt cx="1712532" cy="814998"/>
          </a:xfrm>
        </p:grpSpPr>
        <p:sp>
          <p:nvSpPr>
            <p:cNvPr id="160" name="Oval 159"/>
            <p:cNvSpPr>
              <a:spLocks noChangeAspect="1"/>
            </p:cNvSpPr>
            <p:nvPr/>
          </p:nvSpPr>
          <p:spPr>
            <a:xfrm rot="860513">
              <a:off x="5619468" y="3055283"/>
              <a:ext cx="1215824" cy="668541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7" name="Oval 51"/>
          <p:cNvSpPr>
            <a:spLocks noChangeAspect="1" noChangeArrowheads="1"/>
          </p:cNvSpPr>
          <p:nvPr/>
        </p:nvSpPr>
        <p:spPr bwMode="auto">
          <a:xfrm rot="9061066">
            <a:off x="3420406" y="3156926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Oval 50"/>
          <p:cNvSpPr>
            <a:spLocks noChangeAspect="1" noChangeArrowheads="1"/>
          </p:cNvSpPr>
          <p:nvPr/>
        </p:nvSpPr>
        <p:spPr bwMode="auto">
          <a:xfrm rot="9061066">
            <a:off x="3139478" y="3216697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Oval 52"/>
          <p:cNvSpPr>
            <a:spLocks noChangeAspect="1" noChangeArrowheads="1"/>
          </p:cNvSpPr>
          <p:nvPr/>
        </p:nvSpPr>
        <p:spPr bwMode="auto">
          <a:xfrm rot="9061066">
            <a:off x="3015786" y="3130910"/>
            <a:ext cx="57618" cy="57618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7728309">
            <a:off x="1863889" y="3047650"/>
            <a:ext cx="380286" cy="514074"/>
            <a:chOff x="2044309" y="3043551"/>
            <a:chExt cx="380286" cy="514074"/>
          </a:xfrm>
        </p:grpSpPr>
        <p:sp>
          <p:nvSpPr>
            <p:cNvPr id="94" name="Oval 93"/>
            <p:cNvSpPr>
              <a:spLocks noChangeAspect="1"/>
            </p:cNvSpPr>
            <p:nvPr/>
          </p:nvSpPr>
          <p:spPr>
            <a:xfrm rot="6678490">
              <a:off x="1955204" y="3132656"/>
              <a:ext cx="514074" cy="3358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8" name="Oval 51"/>
            <p:cNvSpPr>
              <a:spLocks noChangeAspect="1" noChangeArrowheads="1"/>
            </p:cNvSpPr>
            <p:nvPr/>
          </p:nvSpPr>
          <p:spPr bwMode="auto">
            <a:xfrm>
              <a:off x="2367921" y="3218033"/>
              <a:ext cx="56674" cy="56674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Oval 51"/>
            <p:cNvSpPr>
              <a:spLocks noChangeAspect="1" noChangeArrowheads="1"/>
            </p:cNvSpPr>
            <p:nvPr/>
          </p:nvSpPr>
          <p:spPr bwMode="auto">
            <a:xfrm>
              <a:off x="2108980" y="3088789"/>
              <a:ext cx="56674" cy="56674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Oval 50"/>
          <p:cNvSpPr>
            <a:spLocks noChangeAspect="1" noChangeArrowheads="1"/>
          </p:cNvSpPr>
          <p:nvPr/>
        </p:nvSpPr>
        <p:spPr bwMode="auto">
          <a:xfrm rot="9061066">
            <a:off x="2316518" y="3058755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754224" y="305999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P4</a:t>
            </a:r>
            <a:endParaRPr lang="el-GR" sz="1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2244040" y="285270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P5</a:t>
            </a:r>
            <a:endParaRPr lang="el-GR" sz="1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3100251" y="3143646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P5’</a:t>
            </a:r>
            <a:endParaRPr lang="el-GR" sz="10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24992" y="4572000"/>
            <a:ext cx="3888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THM on sidereal period resonances (8:4:1)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/>
              <a:t>T</a:t>
            </a:r>
            <a:r>
              <a:rPr lang="en-US" sz="1200" baseline="-25000" dirty="0"/>
              <a:t>P4</a:t>
            </a:r>
            <a:r>
              <a:rPr lang="en-US" sz="1200" dirty="0"/>
              <a:t> = 1 day [P4 R</a:t>
            </a:r>
            <a:r>
              <a:rPr lang="en-US" sz="1200" baseline="-25000" dirty="0"/>
              <a:t>A</a:t>
            </a:r>
            <a:r>
              <a:rPr lang="en-US" sz="1200" dirty="0"/>
              <a:t>=12.1R</a:t>
            </a:r>
            <a:r>
              <a:rPr lang="en-US" sz="1200" baseline="-25000" dirty="0"/>
              <a:t>E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T</a:t>
            </a:r>
            <a:r>
              <a:rPr lang="en-US" sz="1200" baseline="-25000" dirty="0" smtClean="0"/>
              <a:t>P5</a:t>
            </a:r>
            <a:r>
              <a:rPr lang="en-US" sz="1200" dirty="0" smtClean="0"/>
              <a:t> = 8/7 day [P5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  <a:br>
              <a:rPr lang="en-US" sz="1200" dirty="0"/>
            </a:br>
            <a:r>
              <a:rPr lang="en-US" sz="1200" dirty="0" smtClean="0"/>
              <a:t>T</a:t>
            </a:r>
            <a:r>
              <a:rPr lang="en-US" sz="1200" baseline="-25000" dirty="0" smtClean="0"/>
              <a:t>P3</a:t>
            </a:r>
            <a:r>
              <a:rPr lang="en-US" sz="1200" dirty="0" smtClean="0"/>
              <a:t> = 4/3 day </a:t>
            </a:r>
            <a:r>
              <a:rPr lang="en-US" sz="1200" dirty="0"/>
              <a:t>[</a:t>
            </a:r>
            <a:r>
              <a:rPr lang="en-US" sz="1200" dirty="0" smtClean="0"/>
              <a:t>P3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=15.8R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r>
              <a:rPr lang="en-US" sz="1200" dirty="0" smtClean="0"/>
              <a:t>Two or three THM-GBO conjunctions (once per 4 or 8 days)</a:t>
            </a:r>
            <a:br>
              <a:rPr lang="en-US" sz="1200" dirty="0" smtClean="0"/>
            </a:br>
            <a:r>
              <a:rPr lang="en-US" sz="1200" dirty="0" smtClean="0"/>
              <a:t>explore the dominant energy conversion in the tail and the</a:t>
            </a:r>
            <a:br>
              <a:rPr lang="en-US" sz="1200" dirty="0" smtClean="0"/>
            </a:br>
            <a:r>
              <a:rPr lang="en-US" sz="1200" dirty="0" smtClean="0"/>
              <a:t>drivers of </a:t>
            </a:r>
            <a:r>
              <a:rPr lang="en-US" sz="1200" dirty="0" err="1" smtClean="0"/>
              <a:t>nightside</a:t>
            </a:r>
            <a:r>
              <a:rPr lang="en-US" sz="1200" dirty="0" smtClean="0"/>
              <a:t> reconnection, while MMS captures the global drivers of these phenomena at the dayside.</a:t>
            </a:r>
            <a:br>
              <a:rPr lang="en-US" sz="1200" dirty="0" smtClean="0"/>
            </a:br>
            <a:r>
              <a:rPr lang="en-US" sz="1200" dirty="0" smtClean="0"/>
              <a:t>VAP-THM jointly study effects in inner magnetosphere.</a:t>
            </a:r>
            <a:endParaRPr lang="el-GR" sz="1200" dirty="0"/>
          </a:p>
        </p:txBody>
      </p:sp>
      <p:grpSp>
        <p:nvGrpSpPr>
          <p:cNvPr id="25" name="Group 24"/>
          <p:cNvGrpSpPr/>
          <p:nvPr/>
        </p:nvGrpSpPr>
        <p:grpSpPr>
          <a:xfrm rot="4139183">
            <a:off x="3960655" y="2676552"/>
            <a:ext cx="1154612" cy="609889"/>
            <a:chOff x="6171269" y="3184720"/>
            <a:chExt cx="1154612" cy="609889"/>
          </a:xfrm>
        </p:grpSpPr>
        <p:sp>
          <p:nvSpPr>
            <p:cNvPr id="183" name="Oval 182"/>
            <p:cNvSpPr>
              <a:spLocks noChangeAspect="1"/>
            </p:cNvSpPr>
            <p:nvPr/>
          </p:nvSpPr>
          <p:spPr>
            <a:xfrm rot="860513">
              <a:off x="6234470" y="3205566"/>
              <a:ext cx="1072484" cy="568261"/>
            </a:xfrm>
            <a:prstGeom prst="ellipse">
              <a:avLst/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 rot="860513">
              <a:off x="6171269" y="3184720"/>
              <a:ext cx="1135608" cy="609889"/>
            </a:xfrm>
            <a:prstGeom prst="ellipse">
              <a:avLst/>
            </a:prstGeom>
            <a:noFill/>
            <a:ln>
              <a:solidFill>
                <a:srgbClr val="CC00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6" name="Oval 50"/>
            <p:cNvSpPr>
              <a:spLocks noChangeAspect="1" noChangeArrowheads="1"/>
            </p:cNvSpPr>
            <p:nvPr/>
          </p:nvSpPr>
          <p:spPr bwMode="auto">
            <a:xfrm>
              <a:off x="6191697" y="3255898"/>
              <a:ext cx="56674" cy="56674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spect="1" noChangeArrowheads="1"/>
            </p:cNvSpPr>
            <p:nvPr/>
          </p:nvSpPr>
          <p:spPr bwMode="auto">
            <a:xfrm>
              <a:off x="6228899" y="3433060"/>
              <a:ext cx="57618" cy="5761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 rot="860513">
              <a:off x="6313669" y="3218594"/>
              <a:ext cx="1012212" cy="568261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6" name="Oval 51"/>
            <p:cNvSpPr>
              <a:spLocks noChangeAspect="1" noChangeArrowheads="1"/>
            </p:cNvSpPr>
            <p:nvPr/>
          </p:nvSpPr>
          <p:spPr bwMode="auto">
            <a:xfrm>
              <a:off x="6324738" y="3294818"/>
              <a:ext cx="56674" cy="56674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" name="Oval 196"/>
          <p:cNvSpPr>
            <a:spLocks noChangeAspect="1"/>
          </p:cNvSpPr>
          <p:nvPr/>
        </p:nvSpPr>
        <p:spPr>
          <a:xfrm rot="16947389">
            <a:off x="3419783" y="3957481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98" name="Group 58"/>
          <p:cNvGrpSpPr>
            <a:grpSpLocks noChangeAspect="1"/>
          </p:cNvGrpSpPr>
          <p:nvPr/>
        </p:nvGrpSpPr>
        <p:grpSpPr bwMode="auto">
          <a:xfrm>
            <a:off x="4025933" y="4173585"/>
            <a:ext cx="57117" cy="59507"/>
            <a:chOff x="5154486" y="1497038"/>
            <a:chExt cx="284345" cy="373378"/>
          </a:xfrm>
        </p:grpSpPr>
        <p:sp>
          <p:nvSpPr>
            <p:cNvPr id="201" name="Flowchart: Manual Operation 200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2" name="Straight Connector 201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rot="20745061">
            <a:off x="4448338" y="3015899"/>
            <a:ext cx="380286" cy="514074"/>
            <a:chOff x="2044309" y="3043551"/>
            <a:chExt cx="380286" cy="514074"/>
          </a:xfrm>
        </p:grpSpPr>
        <p:sp>
          <p:nvSpPr>
            <p:cNvPr id="239" name="Oval 238"/>
            <p:cNvSpPr>
              <a:spLocks noChangeAspect="1"/>
            </p:cNvSpPr>
            <p:nvPr/>
          </p:nvSpPr>
          <p:spPr>
            <a:xfrm rot="6678490">
              <a:off x="1955204" y="3132656"/>
              <a:ext cx="514074" cy="33586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40" name="Oval 51"/>
            <p:cNvSpPr>
              <a:spLocks noChangeAspect="1" noChangeArrowheads="1"/>
            </p:cNvSpPr>
            <p:nvPr/>
          </p:nvSpPr>
          <p:spPr bwMode="auto">
            <a:xfrm>
              <a:off x="2367921" y="3218033"/>
              <a:ext cx="56674" cy="56674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Oval 51"/>
            <p:cNvSpPr>
              <a:spLocks noChangeAspect="1" noChangeArrowheads="1"/>
            </p:cNvSpPr>
            <p:nvPr/>
          </p:nvSpPr>
          <p:spPr bwMode="auto">
            <a:xfrm>
              <a:off x="2108980" y="3088789"/>
              <a:ext cx="56674" cy="56674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" name="Oval 248"/>
          <p:cNvSpPr>
            <a:spLocks noChangeAspect="1"/>
          </p:cNvSpPr>
          <p:nvPr/>
        </p:nvSpPr>
        <p:spPr>
          <a:xfrm rot="17546423">
            <a:off x="3954158" y="2301467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9" name="TextBox 228"/>
          <p:cNvSpPr txBox="1"/>
          <p:nvPr/>
        </p:nvSpPr>
        <p:spPr>
          <a:xfrm>
            <a:off x="2893223" y="907703"/>
            <a:ext cx="335000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MMS, </a:t>
            </a:r>
            <a:r>
              <a:rPr lang="en-US" sz="1400" dirty="0"/>
              <a:t>THM at </a:t>
            </a:r>
            <a:r>
              <a:rPr lang="en-US" sz="1400" dirty="0" smtClean="0"/>
              <a:t>Dawn or Dusk respectively</a:t>
            </a:r>
            <a:br>
              <a:rPr lang="en-US" sz="1400" dirty="0" smtClean="0"/>
            </a:br>
            <a:r>
              <a:rPr lang="en-US" sz="1400" dirty="0" smtClean="0"/>
              <a:t>(dashed: Dec. 2017; solid: May 2018).</a:t>
            </a:r>
            <a:br>
              <a:rPr lang="en-US" sz="1400" dirty="0" smtClean="0"/>
            </a:br>
            <a:r>
              <a:rPr lang="en-US" sz="1400" dirty="0" smtClean="0"/>
              <a:t>In both, THM is on MMS-resonant orbits.</a:t>
            </a:r>
            <a:br>
              <a:rPr lang="en-US" sz="1400" dirty="0" smtClean="0"/>
            </a:br>
            <a:r>
              <a:rPr lang="en-US" sz="1400" dirty="0" smtClean="0"/>
              <a:t>THM-MMS explore asymmetries of Rx, and drivers of </a:t>
            </a:r>
            <a:r>
              <a:rPr lang="en-US" sz="1400" dirty="0" err="1" smtClean="0"/>
              <a:t>m’pause</a:t>
            </a:r>
            <a:r>
              <a:rPr lang="en-US" sz="1400" dirty="0" smtClean="0"/>
              <a:t> boundary layer flows.</a:t>
            </a:r>
            <a:endParaRPr lang="el-GR" sz="1400" dirty="0"/>
          </a:p>
        </p:txBody>
      </p:sp>
      <p:grpSp>
        <p:nvGrpSpPr>
          <p:cNvPr id="250" name="Group 249"/>
          <p:cNvGrpSpPr/>
          <p:nvPr/>
        </p:nvGrpSpPr>
        <p:grpSpPr>
          <a:xfrm rot="14764367">
            <a:off x="3972472" y="3671372"/>
            <a:ext cx="1455652" cy="692748"/>
            <a:chOff x="5152798" y="2931277"/>
            <a:chExt cx="1712532" cy="814998"/>
          </a:xfrm>
        </p:grpSpPr>
        <p:sp>
          <p:nvSpPr>
            <p:cNvPr id="251" name="Oval 250"/>
            <p:cNvSpPr>
              <a:spLocks noChangeAspect="1"/>
            </p:cNvSpPr>
            <p:nvPr/>
          </p:nvSpPr>
          <p:spPr>
            <a:xfrm rot="860513">
              <a:off x="5503828" y="3040733"/>
              <a:ext cx="1333294" cy="668541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2" name="Oval 251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254" name="Group 58"/>
          <p:cNvGrpSpPr>
            <a:grpSpLocks noChangeAspect="1"/>
          </p:cNvGrpSpPr>
          <p:nvPr/>
        </p:nvGrpSpPr>
        <p:grpSpPr bwMode="auto">
          <a:xfrm>
            <a:off x="4708066" y="2217509"/>
            <a:ext cx="57117" cy="59507"/>
            <a:chOff x="5154486" y="1497038"/>
            <a:chExt cx="284345" cy="373378"/>
          </a:xfrm>
        </p:grpSpPr>
        <p:sp>
          <p:nvSpPr>
            <p:cNvPr id="255" name="Flowchart: Manual Operation 254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50"/>
          <p:cNvSpPr>
            <a:spLocks noChangeAspect="1" noChangeArrowheads="1"/>
          </p:cNvSpPr>
          <p:nvPr/>
        </p:nvSpPr>
        <p:spPr bwMode="auto">
          <a:xfrm rot="4139183">
            <a:off x="4675482" y="4400964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Oval 52"/>
          <p:cNvSpPr>
            <a:spLocks noChangeAspect="1" noChangeArrowheads="1"/>
          </p:cNvSpPr>
          <p:nvPr/>
        </p:nvSpPr>
        <p:spPr bwMode="auto">
          <a:xfrm rot="4139183">
            <a:off x="4853679" y="4342283"/>
            <a:ext cx="57618" cy="5761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Oval 51"/>
          <p:cNvSpPr>
            <a:spLocks noChangeAspect="1" noChangeArrowheads="1"/>
          </p:cNvSpPr>
          <p:nvPr/>
        </p:nvSpPr>
        <p:spPr bwMode="auto">
          <a:xfrm rot="4139183">
            <a:off x="4748567" y="4707408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0" name="Group 259"/>
          <p:cNvGrpSpPr/>
          <p:nvPr/>
        </p:nvGrpSpPr>
        <p:grpSpPr>
          <a:xfrm rot="19082207">
            <a:off x="5807145" y="3405207"/>
            <a:ext cx="1455652" cy="692748"/>
            <a:chOff x="5152798" y="2931277"/>
            <a:chExt cx="1712532" cy="814998"/>
          </a:xfrm>
        </p:grpSpPr>
        <p:sp>
          <p:nvSpPr>
            <p:cNvPr id="261" name="Oval 260"/>
            <p:cNvSpPr>
              <a:spLocks noChangeAspect="1"/>
            </p:cNvSpPr>
            <p:nvPr/>
          </p:nvSpPr>
          <p:spPr>
            <a:xfrm rot="860513">
              <a:off x="5503828" y="3040733"/>
              <a:ext cx="1333294" cy="668541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63" name="Oval 262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93" name="Oval 51"/>
          <p:cNvSpPr>
            <a:spLocks noChangeAspect="1" noChangeArrowheads="1"/>
          </p:cNvSpPr>
          <p:nvPr/>
        </p:nvSpPr>
        <p:spPr bwMode="auto">
          <a:xfrm>
            <a:off x="5923661" y="3765659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Oval 52"/>
          <p:cNvSpPr>
            <a:spLocks noChangeAspect="1" noChangeArrowheads="1"/>
          </p:cNvSpPr>
          <p:nvPr/>
        </p:nvSpPr>
        <p:spPr bwMode="auto">
          <a:xfrm>
            <a:off x="6227654" y="3994298"/>
            <a:ext cx="57618" cy="5761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Oval 50"/>
          <p:cNvSpPr>
            <a:spLocks noChangeAspect="1" noChangeArrowheads="1"/>
          </p:cNvSpPr>
          <p:nvPr/>
        </p:nvSpPr>
        <p:spPr bwMode="auto">
          <a:xfrm>
            <a:off x="6107009" y="3799751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4856273" y="5125997"/>
            <a:ext cx="418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/>
              <a:t>THM @ Dawn, Dusk and Dayside is in resonance with MMS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u="sng" dirty="0" smtClean="0"/>
              <a:t>Dawn as in FY17. THM @ Dusk and Dayside resonances are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P4,5:MMS = 5:2 [P4,5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pPr algn="r"/>
            <a:r>
              <a:rPr lang="en-US" sz="1200" dirty="0" smtClean="0"/>
              <a:t>P3:MMS = 2:1  [P3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=15.5R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]</a:t>
            </a:r>
          </a:p>
          <a:p>
            <a:pPr algn="r"/>
            <a:r>
              <a:rPr lang="en-US" sz="1200" dirty="0" smtClean="0"/>
              <a:t>Every time MMS is near apogee P3 is too. </a:t>
            </a:r>
          </a:p>
          <a:p>
            <a:pPr algn="r"/>
            <a:r>
              <a:rPr lang="en-US" sz="1200" dirty="0" smtClean="0"/>
              <a:t>Every 2 MMS orbits P4,5 are also at apogee.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39189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/>
        </p:nvSpPr>
        <p:spPr>
          <a:xfrm>
            <a:off x="2735400" y="907703"/>
            <a:ext cx="34368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MMS, </a:t>
            </a:r>
            <a:r>
              <a:rPr lang="en-US" sz="1400" dirty="0"/>
              <a:t>THM at </a:t>
            </a:r>
            <a:r>
              <a:rPr lang="en-US" sz="1400" dirty="0" smtClean="0"/>
              <a:t>Dawn or Dusk respectively</a:t>
            </a:r>
            <a:br>
              <a:rPr lang="en-US" sz="1400" dirty="0" smtClean="0"/>
            </a:br>
            <a:r>
              <a:rPr lang="en-US" sz="1400" dirty="0" smtClean="0"/>
              <a:t>(dashed: Jan. 2019; solid: Jul. 2019).</a:t>
            </a:r>
            <a:br>
              <a:rPr lang="en-US" sz="1400" dirty="0" smtClean="0"/>
            </a:br>
            <a:r>
              <a:rPr lang="en-US" sz="1400" dirty="0" smtClean="0"/>
              <a:t>As in FY18, but explore asymmetries over a wider swath of </a:t>
            </a:r>
            <a:r>
              <a:rPr lang="en-US" sz="1400" dirty="0" err="1" smtClean="0"/>
              <a:t>m’pause</a:t>
            </a:r>
            <a:r>
              <a:rPr lang="en-US" sz="1400" dirty="0" smtClean="0"/>
              <a:t>.</a:t>
            </a:r>
            <a:endParaRPr lang="el-GR" sz="1400" dirty="0"/>
          </a:p>
        </p:txBody>
      </p:sp>
      <p:sp>
        <p:nvSpPr>
          <p:cNvPr id="164" name="TextBox 163"/>
          <p:cNvSpPr txBox="1"/>
          <p:nvPr/>
        </p:nvSpPr>
        <p:spPr>
          <a:xfrm>
            <a:off x="3183231" y="296295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P4</a:t>
            </a:r>
            <a:endParaRPr lang="el-GR" sz="1000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487602" y="2022051"/>
            <a:ext cx="2151198" cy="2778549"/>
            <a:chOff x="3118021" y="866899"/>
            <a:chExt cx="4220080" cy="5450774"/>
          </a:xfrm>
        </p:grpSpPr>
        <p:sp>
          <p:nvSpPr>
            <p:cNvPr id="110" name="Freeform 109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4600" y="76200"/>
            <a:ext cx="487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FY19 : THM/ART-MMS-VAP as shown</a:t>
            </a:r>
            <a:r>
              <a:rPr lang="el-GR" sz="2000" dirty="0" smtClean="0"/>
              <a:t>.</a:t>
            </a:r>
            <a:r>
              <a:rPr lang="en-US" sz="2000" dirty="0" smtClean="0"/>
              <a:t> THM at resonant orbits w/ GBOs or MMS. </a:t>
            </a:r>
            <a:r>
              <a:rPr lang="el-GR" sz="2000" dirty="0" smtClean="0"/>
              <a:t> </a:t>
            </a:r>
            <a:endParaRPr lang="el-GR" sz="2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8411103" y="2244791"/>
            <a:ext cx="562975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ART</a:t>
            </a:r>
            <a:br>
              <a:rPr lang="en-US" sz="1000" dirty="0" smtClean="0"/>
            </a:br>
            <a:r>
              <a:rPr lang="en-US" sz="1000" dirty="0" smtClean="0"/>
              <a:t>@55R</a:t>
            </a:r>
            <a:r>
              <a:rPr lang="en-US" sz="1000" baseline="-25000" dirty="0" smtClean="0"/>
              <a:t>E</a:t>
            </a:r>
            <a:endParaRPr lang="el-GR" sz="1000" baseline="-25000" dirty="0"/>
          </a:p>
        </p:txBody>
      </p:sp>
      <p:cxnSp>
        <p:nvCxnSpPr>
          <p:cNvPr id="235" name="Elbow Connector 234"/>
          <p:cNvCxnSpPr>
            <a:stCxn id="234" idx="2"/>
          </p:cNvCxnSpPr>
          <p:nvPr/>
        </p:nvCxnSpPr>
        <p:spPr>
          <a:xfrm rot="16200000" flipH="1">
            <a:off x="8491796" y="2845697"/>
            <a:ext cx="716414" cy="3148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8974078" y="3446986"/>
            <a:ext cx="72585" cy="210614"/>
            <a:chOff x="9026263" y="3159670"/>
            <a:chExt cx="72585" cy="210614"/>
          </a:xfrm>
        </p:grpSpPr>
        <p:sp>
          <p:nvSpPr>
            <p:cNvPr id="237" name="Oval 50"/>
            <p:cNvSpPr>
              <a:spLocks noChangeAspect="1" noChangeArrowheads="1"/>
            </p:cNvSpPr>
            <p:nvPr/>
          </p:nvSpPr>
          <p:spPr bwMode="auto">
            <a:xfrm>
              <a:off x="9026263" y="315967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Oval 50"/>
            <p:cNvSpPr>
              <a:spLocks noChangeAspect="1" noChangeArrowheads="1"/>
            </p:cNvSpPr>
            <p:nvPr/>
          </p:nvSpPr>
          <p:spPr bwMode="auto">
            <a:xfrm>
              <a:off x="9032173" y="3303609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17583" y="4495800"/>
            <a:ext cx="57959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</a:t>
            </a:r>
            <a:br>
              <a:rPr lang="en-US" sz="1000" dirty="0"/>
            </a:br>
            <a:r>
              <a:rPr lang="en-US" sz="1000" dirty="0"/>
              <a:t>@55R</a:t>
            </a:r>
            <a:r>
              <a:rPr lang="en-US" sz="1000" baseline="-25000" dirty="0"/>
              <a:t>E</a:t>
            </a:r>
            <a:endParaRPr lang="el-GR" sz="1000" baseline="-25000" dirty="0"/>
          </a:p>
          <a:p>
            <a:pPr algn="ctr"/>
            <a:endParaRPr lang="el-GR" sz="1000" dirty="0"/>
          </a:p>
        </p:txBody>
      </p:sp>
      <p:cxnSp>
        <p:nvCxnSpPr>
          <p:cNvPr id="243" name="Elbow Connector 242"/>
          <p:cNvCxnSpPr>
            <a:stCxn id="242" idx="0"/>
            <a:endCxn id="248" idx="2"/>
          </p:cNvCxnSpPr>
          <p:nvPr/>
        </p:nvCxnSpPr>
        <p:spPr>
          <a:xfrm rot="16200000" flipV="1">
            <a:off x="-98961" y="4089459"/>
            <a:ext cx="663358" cy="1493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/>
          <p:cNvGrpSpPr/>
          <p:nvPr/>
        </p:nvGrpSpPr>
        <p:grpSpPr>
          <a:xfrm>
            <a:off x="0" y="3200400"/>
            <a:ext cx="323300" cy="632042"/>
            <a:chOff x="7675810" y="2810952"/>
            <a:chExt cx="323300" cy="632042"/>
          </a:xfrm>
        </p:grpSpPr>
        <p:sp>
          <p:nvSpPr>
            <p:cNvPr id="245" name="Oval 50"/>
            <p:cNvSpPr>
              <a:spLocks noChangeAspect="1" noChangeArrowheads="1"/>
            </p:cNvSpPr>
            <p:nvPr/>
          </p:nvSpPr>
          <p:spPr bwMode="auto">
            <a:xfrm>
              <a:off x="7794720" y="301391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50"/>
            <p:cNvSpPr>
              <a:spLocks noChangeAspect="1" noChangeArrowheads="1"/>
            </p:cNvSpPr>
            <p:nvPr/>
          </p:nvSpPr>
          <p:spPr bwMode="auto">
            <a:xfrm>
              <a:off x="7800630" y="3177974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682998" y="281095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P1</a:t>
              </a:r>
              <a:endParaRPr lang="el-GR" sz="1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675810" y="319677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P2</a:t>
              </a:r>
              <a:endParaRPr lang="el-GR" sz="1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49202" y="2022051"/>
            <a:ext cx="2151198" cy="2778549"/>
            <a:chOff x="3118021" y="866899"/>
            <a:chExt cx="4220079" cy="5450774"/>
          </a:xfrm>
        </p:grpSpPr>
        <p:sp>
          <p:nvSpPr>
            <p:cNvPr id="4" name="Freeform 3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3223301" y="1600199"/>
              <a:ext cx="4114799" cy="4114800"/>
              <a:chOff x="3223301" y="1600200"/>
              <a:chExt cx="4114800" cy="4114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900000">
                <a:off x="3825900" y="2202798"/>
                <a:ext cx="2909603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/>
            <p:cNvSpPr/>
            <p:nvPr/>
          </p:nvSpPr>
          <p:spPr>
            <a:xfrm>
              <a:off x="5128300" y="3505200"/>
              <a:ext cx="304801" cy="3048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51900" y="1828800"/>
              <a:ext cx="3657599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55691" y="878773"/>
              <a:ext cx="2767019" cy="5438900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577379" y="3624576"/>
            <a:ext cx="4580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2060"/>
                </a:solidFill>
              </a:rPr>
              <a:t>THM</a:t>
            </a:r>
            <a:endParaRPr lang="el-GR" sz="1400" baseline="30000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074" y="2757769"/>
            <a:ext cx="48806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MMS</a:t>
            </a:r>
            <a:endParaRPr lang="el-GR" sz="1400" baseline="30000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3987" y="2231902"/>
            <a:ext cx="218282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011836" y="4430398"/>
            <a:ext cx="279596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230" name="TextBox 229"/>
          <p:cNvSpPr txBox="1"/>
          <p:nvPr/>
        </p:nvSpPr>
        <p:spPr>
          <a:xfrm>
            <a:off x="6022300" y="907703"/>
            <a:ext cx="3054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Tail #4 (THM at dayside)</a:t>
            </a:r>
            <a:br>
              <a:rPr lang="en-US" sz="1400" dirty="0" smtClean="0"/>
            </a:br>
            <a:r>
              <a:rPr lang="en-US" sz="1400" dirty="0" smtClean="0"/>
              <a:t>(MMS “2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extended-tail”, Sep. 3, 2019)</a:t>
            </a:r>
            <a:br>
              <a:rPr lang="en-US" sz="1400" dirty="0" smtClean="0"/>
            </a:br>
            <a:r>
              <a:rPr lang="en-US" sz="1400" dirty="0" smtClean="0"/>
              <a:t>THM-MMS on resonant orbits, study dayside-</a:t>
            </a:r>
            <a:r>
              <a:rPr lang="en-US" sz="1400" dirty="0" err="1" smtClean="0"/>
              <a:t>nightside</a:t>
            </a:r>
            <a:r>
              <a:rPr lang="en-US" sz="1400" dirty="0" smtClean="0"/>
              <a:t> Rx simultaneously</a:t>
            </a:r>
            <a:r>
              <a:rPr lang="en-US" sz="1400" dirty="0"/>
              <a:t>.</a:t>
            </a:r>
            <a:endParaRPr lang="el-GR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76200" y="851118"/>
            <a:ext cx="289560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Dayside #4 (THM in Tail)</a:t>
            </a:r>
            <a:br>
              <a:rPr lang="en-US" sz="1400" dirty="0" smtClean="0"/>
            </a:br>
            <a:r>
              <a:rPr lang="en-US" sz="1400" dirty="0" smtClean="0"/>
              <a:t>(Mar. 30, 2019)</a:t>
            </a:r>
            <a:br>
              <a:rPr lang="en-US" sz="1400" dirty="0" smtClean="0"/>
            </a:br>
            <a:r>
              <a:rPr lang="en-US" sz="1400" dirty="0" smtClean="0"/>
              <a:t>THM studies dominant energy conversion further out in </a:t>
            </a:r>
            <a:r>
              <a:rPr lang="en-US" sz="1400" dirty="0" err="1" smtClean="0"/>
              <a:t>m’tail</a:t>
            </a:r>
            <a:r>
              <a:rPr lang="en-US" sz="1400" dirty="0" smtClean="0"/>
              <a:t>, as  ART+MMS provide the high-fidelity solar wind and its variations due to foreshock interactions. Near perigee, MMS studies effects of injections.</a:t>
            </a:r>
            <a:endParaRPr lang="el-GR" sz="14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5852104" y="2057711"/>
            <a:ext cx="2151197" cy="2778549"/>
            <a:chOff x="3118021" y="866899"/>
            <a:chExt cx="4220080" cy="5450774"/>
          </a:xfrm>
        </p:grpSpPr>
        <p:sp>
          <p:nvSpPr>
            <p:cNvPr id="206" name="Freeform 205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217" name="Straight Connector 216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Oval 213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846888" y="2267562"/>
            <a:ext cx="218282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189" name="TextBox 188"/>
          <p:cNvSpPr txBox="1"/>
          <p:nvPr/>
        </p:nvSpPr>
        <p:spPr>
          <a:xfrm>
            <a:off x="6814738" y="4466058"/>
            <a:ext cx="279596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 rot="11688706">
            <a:off x="6827399" y="3347284"/>
            <a:ext cx="1975905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03" name="Group 58"/>
          <p:cNvGrpSpPr>
            <a:grpSpLocks noChangeAspect="1"/>
          </p:cNvGrpSpPr>
          <p:nvPr/>
        </p:nvGrpSpPr>
        <p:grpSpPr bwMode="auto">
          <a:xfrm>
            <a:off x="8592380" y="3668107"/>
            <a:ext cx="57117" cy="59509"/>
            <a:chOff x="4184284" y="2931484"/>
            <a:chExt cx="284353" cy="373380"/>
          </a:xfrm>
        </p:grpSpPr>
        <p:sp>
          <p:nvSpPr>
            <p:cNvPr id="204" name="Flowchart: Manual Operation 203"/>
            <p:cNvSpPr>
              <a:spLocks noChangeAspect="1"/>
            </p:cNvSpPr>
            <p:nvPr/>
          </p:nvSpPr>
          <p:spPr>
            <a:xfrm rot="3267092">
              <a:off x="4148571" y="2984797"/>
              <a:ext cx="373380" cy="266753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5" name="Straight Connector 204"/>
            <p:cNvCxnSpPr>
              <a:cxnSpLocks noChangeAspect="1"/>
            </p:cNvCxnSpPr>
            <p:nvPr/>
          </p:nvCxnSpPr>
          <p:spPr>
            <a:xfrm rot="3267092">
              <a:off x="4168200" y="2954707"/>
              <a:ext cx="288660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>
            <a:spLocks noChangeAspect="1"/>
          </p:cNvSpPr>
          <p:nvPr/>
        </p:nvSpPr>
        <p:spPr>
          <a:xfrm rot="13495703">
            <a:off x="552730" y="2466848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05" name="Group 58"/>
          <p:cNvGrpSpPr>
            <a:grpSpLocks noChangeAspect="1"/>
          </p:cNvGrpSpPr>
          <p:nvPr/>
        </p:nvGrpSpPr>
        <p:grpSpPr bwMode="auto">
          <a:xfrm>
            <a:off x="1045752" y="2793194"/>
            <a:ext cx="57117" cy="59507"/>
            <a:chOff x="5154486" y="1497038"/>
            <a:chExt cx="284345" cy="373378"/>
          </a:xfrm>
        </p:grpSpPr>
        <p:sp>
          <p:nvSpPr>
            <p:cNvPr id="106" name="Flowchart: Manual Operation 105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7" name="Straight Connector 106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 rot="9061066">
            <a:off x="2023077" y="2938527"/>
            <a:ext cx="1455652" cy="692748"/>
            <a:chOff x="5152798" y="2931277"/>
            <a:chExt cx="1712532" cy="814998"/>
          </a:xfrm>
        </p:grpSpPr>
        <p:sp>
          <p:nvSpPr>
            <p:cNvPr id="160" name="Oval 159"/>
            <p:cNvSpPr>
              <a:spLocks noChangeAspect="1"/>
            </p:cNvSpPr>
            <p:nvPr/>
          </p:nvSpPr>
          <p:spPr>
            <a:xfrm rot="860513">
              <a:off x="5181774" y="2951788"/>
              <a:ext cx="1658260" cy="782778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57" name="Oval 51"/>
          <p:cNvSpPr>
            <a:spLocks noChangeAspect="1" noChangeArrowheads="1"/>
          </p:cNvSpPr>
          <p:nvPr/>
        </p:nvSpPr>
        <p:spPr bwMode="auto">
          <a:xfrm rot="9061066">
            <a:off x="3360553" y="3266654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Oval 50"/>
          <p:cNvSpPr>
            <a:spLocks noChangeAspect="1" noChangeArrowheads="1"/>
          </p:cNvSpPr>
          <p:nvPr/>
        </p:nvSpPr>
        <p:spPr bwMode="auto">
          <a:xfrm rot="9061066">
            <a:off x="3139478" y="3216697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Oval 52"/>
          <p:cNvSpPr>
            <a:spLocks noChangeAspect="1" noChangeArrowheads="1"/>
          </p:cNvSpPr>
          <p:nvPr/>
        </p:nvSpPr>
        <p:spPr bwMode="auto">
          <a:xfrm rot="9061066">
            <a:off x="3428098" y="3117611"/>
            <a:ext cx="57618" cy="57618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3140283" y="310269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P3</a:t>
            </a:r>
            <a:endParaRPr lang="el-GR" sz="1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2897420" y="312369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P5</a:t>
            </a:r>
            <a:endParaRPr lang="el-GR" sz="10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24992" y="4724400"/>
            <a:ext cx="3888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THM on sidereal period resonances (8:4:1)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T</a:t>
            </a:r>
            <a:r>
              <a:rPr lang="en-US" sz="1200" baseline="-25000" dirty="0" smtClean="0"/>
              <a:t>GBO</a:t>
            </a:r>
            <a:r>
              <a:rPr lang="en-US" sz="1200" dirty="0" smtClean="0"/>
              <a:t> </a:t>
            </a:r>
            <a:r>
              <a:rPr lang="en-US" sz="1200" dirty="0"/>
              <a:t>= 1 </a:t>
            </a:r>
            <a:r>
              <a:rPr lang="en-US" sz="1200" dirty="0" smtClean="0"/>
              <a:t>day</a:t>
            </a:r>
          </a:p>
          <a:p>
            <a:r>
              <a:rPr lang="en-US" sz="1200" dirty="0" smtClean="0"/>
              <a:t>T</a:t>
            </a:r>
            <a:r>
              <a:rPr lang="en-US" sz="1200" baseline="-25000" dirty="0" smtClean="0"/>
              <a:t>P5</a:t>
            </a:r>
            <a:r>
              <a:rPr lang="en-US" sz="1200" dirty="0" smtClean="0"/>
              <a:t> = 8/7 day [P5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  <a:br>
              <a:rPr lang="en-US" sz="1200" dirty="0"/>
            </a:br>
            <a:r>
              <a:rPr lang="en-US" sz="1200" dirty="0" smtClean="0"/>
              <a:t>T</a:t>
            </a:r>
            <a:r>
              <a:rPr lang="en-US" sz="1200" baseline="-25000" dirty="0" smtClean="0"/>
              <a:t>P3,4</a:t>
            </a:r>
            <a:r>
              <a:rPr lang="en-US" sz="1200" dirty="0" smtClean="0"/>
              <a:t> = 4/3 day </a:t>
            </a:r>
            <a:r>
              <a:rPr lang="en-US" sz="1200" dirty="0"/>
              <a:t>[</a:t>
            </a:r>
            <a:r>
              <a:rPr lang="en-US" sz="1200" dirty="0" smtClean="0"/>
              <a:t>P3,4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=15.8R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r>
              <a:rPr lang="en-US" sz="1200" dirty="0" smtClean="0"/>
              <a:t>Two or three THM-GBO conjunctions (once per 4 or 8 days)</a:t>
            </a:r>
            <a:br>
              <a:rPr lang="en-US" sz="1200" dirty="0" smtClean="0"/>
            </a:br>
            <a:r>
              <a:rPr lang="en-US" sz="1200" dirty="0" smtClean="0"/>
              <a:t>explore the dominant energy conversion in the tail and the</a:t>
            </a:r>
            <a:br>
              <a:rPr lang="en-US" sz="1200" dirty="0" smtClean="0"/>
            </a:br>
            <a:r>
              <a:rPr lang="en-US" sz="1200" dirty="0" smtClean="0"/>
              <a:t>drivers of </a:t>
            </a:r>
            <a:r>
              <a:rPr lang="en-US" sz="1200" dirty="0" err="1" smtClean="0"/>
              <a:t>nightside</a:t>
            </a:r>
            <a:r>
              <a:rPr lang="en-US" sz="1200" dirty="0" smtClean="0"/>
              <a:t> reconnection, while MMS captures the global drivers of these phenomena at the dayside.</a:t>
            </a:r>
            <a:endParaRPr lang="el-GR" sz="1200" dirty="0"/>
          </a:p>
        </p:txBody>
      </p:sp>
      <p:grpSp>
        <p:nvGrpSpPr>
          <p:cNvPr id="25" name="Group 24"/>
          <p:cNvGrpSpPr/>
          <p:nvPr/>
        </p:nvGrpSpPr>
        <p:grpSpPr>
          <a:xfrm rot="3253953">
            <a:off x="3669548" y="2545950"/>
            <a:ext cx="1422551" cy="724090"/>
            <a:chOff x="5908759" y="3070519"/>
            <a:chExt cx="1422551" cy="72409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 rot="860513">
              <a:off x="6171269" y="3184720"/>
              <a:ext cx="1135608" cy="609889"/>
            </a:xfrm>
            <a:prstGeom prst="ellipse">
              <a:avLst/>
            </a:prstGeom>
            <a:noFill/>
            <a:ln>
              <a:solidFill>
                <a:srgbClr val="CC00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6" name="Oval 50"/>
            <p:cNvSpPr>
              <a:spLocks noChangeAspect="1" noChangeArrowheads="1"/>
            </p:cNvSpPr>
            <p:nvPr/>
          </p:nvSpPr>
          <p:spPr bwMode="auto">
            <a:xfrm>
              <a:off x="6191697" y="3255898"/>
              <a:ext cx="56674" cy="56674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spect="1" noChangeArrowheads="1"/>
            </p:cNvSpPr>
            <p:nvPr/>
          </p:nvSpPr>
          <p:spPr bwMode="auto">
            <a:xfrm>
              <a:off x="6252651" y="3555615"/>
              <a:ext cx="57618" cy="5761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 rot="860513">
              <a:off x="5908759" y="3119005"/>
              <a:ext cx="1422551" cy="673333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6" name="Oval 51"/>
            <p:cNvSpPr>
              <a:spLocks noChangeAspect="1" noChangeArrowheads="1"/>
            </p:cNvSpPr>
            <p:nvPr/>
          </p:nvSpPr>
          <p:spPr bwMode="auto">
            <a:xfrm>
              <a:off x="6196340" y="3070519"/>
              <a:ext cx="56674" cy="56674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" name="Oval 196"/>
          <p:cNvSpPr>
            <a:spLocks noChangeAspect="1"/>
          </p:cNvSpPr>
          <p:nvPr/>
        </p:nvSpPr>
        <p:spPr>
          <a:xfrm rot="17944640">
            <a:off x="3168458" y="3877271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198" name="Group 58"/>
          <p:cNvGrpSpPr>
            <a:grpSpLocks noChangeAspect="1"/>
          </p:cNvGrpSpPr>
          <p:nvPr/>
        </p:nvGrpSpPr>
        <p:grpSpPr bwMode="auto">
          <a:xfrm>
            <a:off x="4342020" y="4500330"/>
            <a:ext cx="57117" cy="59507"/>
            <a:chOff x="5154486" y="1497038"/>
            <a:chExt cx="284345" cy="373378"/>
          </a:xfrm>
        </p:grpSpPr>
        <p:sp>
          <p:nvSpPr>
            <p:cNvPr id="201" name="Flowchart: Manual Operation 200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2" name="Straight Connector 201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Oval 248"/>
          <p:cNvSpPr>
            <a:spLocks noChangeAspect="1"/>
          </p:cNvSpPr>
          <p:nvPr/>
        </p:nvSpPr>
        <p:spPr>
          <a:xfrm rot="18662058">
            <a:off x="4187847" y="2425159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50" name="Group 249"/>
          <p:cNvGrpSpPr/>
          <p:nvPr/>
        </p:nvGrpSpPr>
        <p:grpSpPr>
          <a:xfrm rot="14326006">
            <a:off x="4044391" y="3683514"/>
            <a:ext cx="1455652" cy="692748"/>
            <a:chOff x="5152798" y="2931277"/>
            <a:chExt cx="1712532" cy="814998"/>
          </a:xfrm>
        </p:grpSpPr>
        <p:sp>
          <p:nvSpPr>
            <p:cNvPr id="251" name="Oval 250"/>
            <p:cNvSpPr>
              <a:spLocks noChangeAspect="1"/>
            </p:cNvSpPr>
            <p:nvPr/>
          </p:nvSpPr>
          <p:spPr>
            <a:xfrm rot="969684">
              <a:off x="5162150" y="2959788"/>
              <a:ext cx="1676956" cy="77170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2" name="Oval 251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254" name="Group 58"/>
          <p:cNvGrpSpPr>
            <a:grpSpLocks noChangeAspect="1"/>
          </p:cNvGrpSpPr>
          <p:nvPr/>
        </p:nvGrpSpPr>
        <p:grpSpPr bwMode="auto">
          <a:xfrm>
            <a:off x="5444357" y="2037694"/>
            <a:ext cx="57117" cy="59507"/>
            <a:chOff x="5154486" y="1497038"/>
            <a:chExt cx="284345" cy="373378"/>
          </a:xfrm>
        </p:grpSpPr>
        <p:sp>
          <p:nvSpPr>
            <p:cNvPr id="255" name="Flowchart: Manual Operation 254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Oval 50"/>
          <p:cNvSpPr>
            <a:spLocks noChangeAspect="1" noChangeArrowheads="1"/>
          </p:cNvSpPr>
          <p:nvPr/>
        </p:nvSpPr>
        <p:spPr bwMode="auto">
          <a:xfrm rot="4139183">
            <a:off x="4727329" y="4386824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Oval 52"/>
          <p:cNvSpPr>
            <a:spLocks noChangeAspect="1" noChangeArrowheads="1"/>
          </p:cNvSpPr>
          <p:nvPr/>
        </p:nvSpPr>
        <p:spPr bwMode="auto">
          <a:xfrm rot="4139183">
            <a:off x="4901945" y="4700172"/>
            <a:ext cx="57618" cy="5761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Oval 51"/>
          <p:cNvSpPr>
            <a:spLocks noChangeAspect="1" noChangeArrowheads="1"/>
          </p:cNvSpPr>
          <p:nvPr/>
        </p:nvSpPr>
        <p:spPr bwMode="auto">
          <a:xfrm rot="4139183">
            <a:off x="4686397" y="4592119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0" name="Group 259"/>
          <p:cNvGrpSpPr/>
          <p:nvPr/>
        </p:nvGrpSpPr>
        <p:grpSpPr>
          <a:xfrm rot="17874336">
            <a:off x="5837468" y="3591405"/>
            <a:ext cx="1455652" cy="700508"/>
            <a:chOff x="5152798" y="2931277"/>
            <a:chExt cx="1712532" cy="824128"/>
          </a:xfrm>
        </p:grpSpPr>
        <p:sp>
          <p:nvSpPr>
            <p:cNvPr id="261" name="Oval 260"/>
            <p:cNvSpPr>
              <a:spLocks noChangeAspect="1"/>
            </p:cNvSpPr>
            <p:nvPr/>
          </p:nvSpPr>
          <p:spPr>
            <a:xfrm rot="990537">
              <a:off x="5485358" y="3000881"/>
              <a:ext cx="1350591" cy="754524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63" name="Oval 262"/>
            <p:cNvSpPr>
              <a:spLocks noChangeAspect="1"/>
            </p:cNvSpPr>
            <p:nvPr/>
          </p:nvSpPr>
          <p:spPr>
            <a:xfrm rot="860513">
              <a:off x="5152798" y="2931277"/>
              <a:ext cx="1712532" cy="814998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93" name="Oval 51"/>
          <p:cNvSpPr>
            <a:spLocks noChangeAspect="1" noChangeArrowheads="1"/>
          </p:cNvSpPr>
          <p:nvPr/>
        </p:nvSpPr>
        <p:spPr bwMode="auto">
          <a:xfrm>
            <a:off x="6137747" y="3849116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Oval 52"/>
          <p:cNvSpPr>
            <a:spLocks noChangeAspect="1" noChangeArrowheads="1"/>
          </p:cNvSpPr>
          <p:nvPr/>
        </p:nvSpPr>
        <p:spPr bwMode="auto">
          <a:xfrm>
            <a:off x="6218960" y="3842464"/>
            <a:ext cx="57618" cy="57618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Oval 50"/>
          <p:cNvSpPr>
            <a:spLocks noChangeAspect="1" noChangeArrowheads="1"/>
          </p:cNvSpPr>
          <p:nvPr/>
        </p:nvSpPr>
        <p:spPr bwMode="auto">
          <a:xfrm>
            <a:off x="6182677" y="3992154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4856273" y="4876800"/>
            <a:ext cx="4184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smtClean="0"/>
              <a:t>THM @ Dawn, Dusk and Dayside is in resonance with MMS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u="sng" dirty="0" smtClean="0"/>
              <a:t>Dawn is as in FY17. THM @ Dusk and Dayside resonances are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P5:MMS = 5:2 [P5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=13.2R</a:t>
            </a:r>
            <a:r>
              <a:rPr lang="en-US" sz="1200" baseline="-25000" dirty="0" smtClean="0"/>
              <a:t>E</a:t>
            </a:r>
            <a:r>
              <a:rPr lang="en-US" sz="1200" dirty="0"/>
              <a:t>]</a:t>
            </a:r>
          </a:p>
          <a:p>
            <a:pPr algn="r"/>
            <a:r>
              <a:rPr lang="en-US" sz="1200" dirty="0" smtClean="0"/>
              <a:t>P3:MMS = 2:1  [P3 R</a:t>
            </a:r>
            <a:r>
              <a:rPr lang="en-US" sz="1200" baseline="-25000" dirty="0" smtClean="0"/>
              <a:t>A</a:t>
            </a:r>
            <a:r>
              <a:rPr lang="en-US" sz="1200" dirty="0" smtClean="0"/>
              <a:t>=15.5R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]</a:t>
            </a:r>
          </a:p>
          <a:p>
            <a:pPr algn="r"/>
            <a:r>
              <a:rPr lang="en-US" sz="1200" dirty="0" smtClean="0"/>
              <a:t>Every time MMS is near apogee P3 is too. </a:t>
            </a:r>
          </a:p>
          <a:p>
            <a:pPr algn="r"/>
            <a:r>
              <a:rPr lang="en-US" sz="1200" dirty="0" smtClean="0"/>
              <a:t>Every 2 MMS periods P5 is also at apogee.</a:t>
            </a:r>
            <a:br>
              <a:rPr lang="en-US" sz="1200" dirty="0" smtClean="0"/>
            </a:br>
            <a:r>
              <a:rPr lang="en-US" sz="1200" dirty="0" smtClean="0"/>
              <a:t>P4 is on same period as P3 at night &amp; dusk but as P5 elsewhere.</a:t>
            </a:r>
            <a:endParaRPr lang="el-GR" sz="1200" dirty="0"/>
          </a:p>
        </p:txBody>
      </p:sp>
      <p:grpSp>
        <p:nvGrpSpPr>
          <p:cNvPr id="151" name="Group 58"/>
          <p:cNvGrpSpPr>
            <a:grpSpLocks noChangeAspect="1"/>
          </p:cNvGrpSpPr>
          <p:nvPr/>
        </p:nvGrpSpPr>
        <p:grpSpPr bwMode="auto">
          <a:xfrm>
            <a:off x="2049344" y="2890815"/>
            <a:ext cx="57117" cy="59507"/>
            <a:chOff x="5154486" y="1497038"/>
            <a:chExt cx="284345" cy="373378"/>
          </a:xfrm>
        </p:grpSpPr>
        <p:sp>
          <p:nvSpPr>
            <p:cNvPr id="152" name="Flowchart: Manual Operation 151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8" name="Straight Connector 157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>
            <a:off x="1519329" y="283701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MMS’</a:t>
            </a:r>
            <a:endParaRPr lang="el-GR" sz="1400" baseline="30000" dirty="0">
              <a:solidFill>
                <a:srgbClr val="C0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381477" y="2980163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P5’</a:t>
            </a:r>
            <a:endParaRPr lang="el-GR" sz="1000" dirty="0"/>
          </a:p>
        </p:txBody>
      </p:sp>
      <p:sp>
        <p:nvSpPr>
          <p:cNvPr id="167" name="Oval 50"/>
          <p:cNvSpPr>
            <a:spLocks noChangeAspect="1" noChangeArrowheads="1"/>
          </p:cNvSpPr>
          <p:nvPr/>
        </p:nvSpPr>
        <p:spPr bwMode="auto">
          <a:xfrm rot="9061066">
            <a:off x="2623534" y="2976737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1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Atlas V + Centaur</a:t>
            </a:r>
            <a:endParaRPr lang="en-US" dirty="0"/>
          </a:p>
        </p:txBody>
      </p:sp>
      <p:pic>
        <p:nvPicPr>
          <p:cNvPr id="3" name="Picture 2" descr="16572238472_3a9132e3f4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46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val 196"/>
          <p:cNvSpPr>
            <a:spLocks noChangeAspect="1"/>
          </p:cNvSpPr>
          <p:nvPr/>
        </p:nvSpPr>
        <p:spPr>
          <a:xfrm rot="753319">
            <a:off x="4438599" y="2876939"/>
            <a:ext cx="1975906" cy="742551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4" name="Oval 153"/>
          <p:cNvSpPr>
            <a:spLocks noChangeAspect="1"/>
          </p:cNvSpPr>
          <p:nvPr/>
        </p:nvSpPr>
        <p:spPr>
          <a:xfrm rot="15155089">
            <a:off x="1550259" y="2256362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9" name="TextBox 228"/>
          <p:cNvSpPr txBox="1"/>
          <p:nvPr/>
        </p:nvSpPr>
        <p:spPr>
          <a:xfrm>
            <a:off x="2697315" y="907703"/>
            <a:ext cx="355108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MMS, </a:t>
            </a:r>
            <a:r>
              <a:rPr lang="en-US" sz="1400" dirty="0"/>
              <a:t>THM </a:t>
            </a:r>
            <a:r>
              <a:rPr lang="en-US" sz="1400" dirty="0" smtClean="0"/>
              <a:t>both at dawn flank</a:t>
            </a:r>
            <a:br>
              <a:rPr lang="en-US" sz="1400" dirty="0" smtClean="0"/>
            </a:br>
            <a:r>
              <a:rPr lang="en-US" sz="1400" dirty="0" smtClean="0"/>
              <a:t>(dashed: Jan. 2020).</a:t>
            </a:r>
            <a:br>
              <a:rPr lang="en-US" sz="1400" dirty="0" smtClean="0"/>
            </a:br>
            <a:r>
              <a:rPr lang="en-US" sz="1400" dirty="0"/>
              <a:t>E</a:t>
            </a:r>
            <a:r>
              <a:rPr lang="en-US" sz="1400" dirty="0" smtClean="0"/>
              <a:t>volution of Rx and its relationship to growth of low-latitude boundary layer instabilities, such as Kelvin-Helmholtz.</a:t>
            </a:r>
            <a:endParaRPr lang="el-GR" sz="1400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5177490" y="2022051"/>
            <a:ext cx="2151198" cy="2778549"/>
            <a:chOff x="3118021" y="866899"/>
            <a:chExt cx="4220080" cy="5450774"/>
          </a:xfrm>
        </p:grpSpPr>
        <p:sp>
          <p:nvSpPr>
            <p:cNvPr id="110" name="Freeform 109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825900" y="2202799"/>
              <a:ext cx="2909602" cy="2909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80701" y="1600200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223301" y="3657600"/>
              <a:ext cx="4114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3223301" y="1600200"/>
              <a:ext cx="4114800" cy="4114800"/>
              <a:chOff x="3223301" y="1600200"/>
              <a:chExt cx="4114800" cy="411480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9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/>
            <p:cNvSpPr/>
            <p:nvPr/>
          </p:nvSpPr>
          <p:spPr>
            <a:xfrm>
              <a:off x="5128301" y="35052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451901" y="1828799"/>
              <a:ext cx="3657600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655691" y="878774"/>
              <a:ext cx="2767020" cy="5438899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4600" y="76200"/>
            <a:ext cx="4875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FY20: THM clustered at 13.2R</a:t>
            </a:r>
            <a:r>
              <a:rPr lang="en-US" sz="2000" baseline="-25000" dirty="0" smtClean="0"/>
              <a:t>E</a:t>
            </a:r>
            <a:r>
              <a:rPr lang="en-US" sz="2000" dirty="0" smtClean="0"/>
              <a:t> (except at dawn)</a:t>
            </a:r>
            <a:r>
              <a:rPr lang="el-GR" sz="2000" dirty="0" smtClean="0"/>
              <a:t>.</a:t>
            </a:r>
            <a:r>
              <a:rPr lang="en-US" sz="2000" dirty="0" smtClean="0"/>
              <a:t> P3,4,5 at resonant orbits w/MMS. </a:t>
            </a:r>
            <a:r>
              <a:rPr lang="el-GR" sz="2000" dirty="0" smtClean="0"/>
              <a:t> </a:t>
            </a:r>
            <a:endParaRPr lang="el-GR" sz="2000" dirty="0"/>
          </a:p>
        </p:txBody>
      </p:sp>
      <p:sp>
        <p:nvSpPr>
          <p:cNvPr id="234" name="TextBox 233"/>
          <p:cNvSpPr txBox="1"/>
          <p:nvPr/>
        </p:nvSpPr>
        <p:spPr>
          <a:xfrm>
            <a:off x="8077200" y="2209800"/>
            <a:ext cx="562975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ART</a:t>
            </a:r>
            <a:br>
              <a:rPr lang="en-US" sz="1000" dirty="0" smtClean="0"/>
            </a:br>
            <a:r>
              <a:rPr lang="en-US" sz="1000" dirty="0" smtClean="0"/>
              <a:t>@55R</a:t>
            </a:r>
            <a:r>
              <a:rPr lang="en-US" sz="1000" baseline="-25000" dirty="0" smtClean="0"/>
              <a:t>E</a:t>
            </a:r>
            <a:endParaRPr lang="el-GR" sz="1000" baseline="-25000" dirty="0"/>
          </a:p>
        </p:txBody>
      </p:sp>
      <p:cxnSp>
        <p:nvCxnSpPr>
          <p:cNvPr id="235" name="Elbow Connector 234"/>
          <p:cNvCxnSpPr>
            <a:stCxn id="234" idx="2"/>
          </p:cNvCxnSpPr>
          <p:nvPr/>
        </p:nvCxnSpPr>
        <p:spPr>
          <a:xfrm rot="16200000" flipH="1">
            <a:off x="8157893" y="2810706"/>
            <a:ext cx="716414" cy="3148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8640175" y="3411995"/>
            <a:ext cx="72585" cy="210614"/>
            <a:chOff x="9026263" y="3159670"/>
            <a:chExt cx="72585" cy="210614"/>
          </a:xfrm>
        </p:grpSpPr>
        <p:sp>
          <p:nvSpPr>
            <p:cNvPr id="237" name="Oval 50"/>
            <p:cNvSpPr>
              <a:spLocks noChangeAspect="1" noChangeArrowheads="1"/>
            </p:cNvSpPr>
            <p:nvPr/>
          </p:nvSpPr>
          <p:spPr bwMode="auto">
            <a:xfrm>
              <a:off x="9026263" y="315967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Oval 50"/>
            <p:cNvSpPr>
              <a:spLocks noChangeAspect="1" noChangeArrowheads="1"/>
            </p:cNvSpPr>
            <p:nvPr/>
          </p:nvSpPr>
          <p:spPr bwMode="auto">
            <a:xfrm>
              <a:off x="9032173" y="3303609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334808" y="4343400"/>
            <a:ext cx="57959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</a:t>
            </a:r>
            <a:br>
              <a:rPr lang="en-US" sz="1000" dirty="0"/>
            </a:br>
            <a:r>
              <a:rPr lang="en-US" sz="1000" dirty="0"/>
              <a:t>@55R</a:t>
            </a:r>
            <a:r>
              <a:rPr lang="en-US" sz="1000" baseline="-25000" dirty="0"/>
              <a:t>E</a:t>
            </a:r>
            <a:endParaRPr lang="el-GR" sz="1000" baseline="-25000" dirty="0"/>
          </a:p>
          <a:p>
            <a:pPr algn="ctr"/>
            <a:endParaRPr lang="el-GR" sz="1000" dirty="0"/>
          </a:p>
        </p:txBody>
      </p:sp>
      <p:cxnSp>
        <p:nvCxnSpPr>
          <p:cNvPr id="243" name="Elbow Connector 242"/>
          <p:cNvCxnSpPr>
            <a:stCxn id="242" idx="0"/>
            <a:endCxn id="248" idx="2"/>
          </p:cNvCxnSpPr>
          <p:nvPr/>
        </p:nvCxnSpPr>
        <p:spPr>
          <a:xfrm rot="16200000" flipV="1">
            <a:off x="218264" y="3937059"/>
            <a:ext cx="663358" cy="1493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/>
          <p:cNvGrpSpPr/>
          <p:nvPr/>
        </p:nvGrpSpPr>
        <p:grpSpPr>
          <a:xfrm>
            <a:off x="317225" y="3048000"/>
            <a:ext cx="323300" cy="632042"/>
            <a:chOff x="7675810" y="2810952"/>
            <a:chExt cx="323300" cy="632042"/>
          </a:xfrm>
        </p:grpSpPr>
        <p:sp>
          <p:nvSpPr>
            <p:cNvPr id="245" name="Oval 50"/>
            <p:cNvSpPr>
              <a:spLocks noChangeAspect="1" noChangeArrowheads="1"/>
            </p:cNvSpPr>
            <p:nvPr/>
          </p:nvSpPr>
          <p:spPr bwMode="auto">
            <a:xfrm>
              <a:off x="7794720" y="3013910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Oval 50"/>
            <p:cNvSpPr>
              <a:spLocks noChangeAspect="1" noChangeArrowheads="1"/>
            </p:cNvSpPr>
            <p:nvPr/>
          </p:nvSpPr>
          <p:spPr bwMode="auto">
            <a:xfrm>
              <a:off x="7800630" y="3177974"/>
              <a:ext cx="66675" cy="66675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7682998" y="281095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P1</a:t>
              </a:r>
              <a:endParaRPr lang="el-GR" sz="1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7675810" y="319677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P2</a:t>
              </a:r>
              <a:endParaRPr lang="el-GR" sz="1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685684" y="2022051"/>
            <a:ext cx="2151198" cy="2778549"/>
            <a:chOff x="3118021" y="866899"/>
            <a:chExt cx="4220079" cy="5450774"/>
          </a:xfrm>
        </p:grpSpPr>
        <p:sp>
          <p:nvSpPr>
            <p:cNvPr id="4" name="Freeform 3"/>
            <p:cNvSpPr/>
            <p:nvPr/>
          </p:nvSpPr>
          <p:spPr>
            <a:xfrm>
              <a:off x="3118021" y="866899"/>
              <a:ext cx="1380888" cy="5438898"/>
            </a:xfrm>
            <a:custGeom>
              <a:avLst/>
              <a:gdLst>
                <a:gd name="connsiteX0" fmla="*/ 1380888 w 1380888"/>
                <a:gd name="connsiteY0" fmla="*/ 0 h 5438898"/>
                <a:gd name="connsiteX1" fmla="*/ 905875 w 1380888"/>
                <a:gd name="connsiteY1" fmla="*/ 522514 h 5438898"/>
                <a:gd name="connsiteX2" fmla="*/ 585241 w 1380888"/>
                <a:gd name="connsiteY2" fmla="*/ 997527 h 5438898"/>
                <a:gd name="connsiteX3" fmla="*/ 288358 w 1380888"/>
                <a:gd name="connsiteY3" fmla="*/ 1555667 h 5438898"/>
                <a:gd name="connsiteX4" fmla="*/ 86477 w 1380888"/>
                <a:gd name="connsiteY4" fmla="*/ 2149433 h 5438898"/>
                <a:gd name="connsiteX5" fmla="*/ 3350 w 1380888"/>
                <a:gd name="connsiteY5" fmla="*/ 2731324 h 5438898"/>
                <a:gd name="connsiteX6" fmla="*/ 38976 w 1380888"/>
                <a:gd name="connsiteY6" fmla="*/ 3455719 h 5438898"/>
                <a:gd name="connsiteX7" fmla="*/ 240857 w 1380888"/>
                <a:gd name="connsiteY7" fmla="*/ 4227615 h 5438898"/>
                <a:gd name="connsiteX8" fmla="*/ 644618 w 1380888"/>
                <a:gd name="connsiteY8" fmla="*/ 5011387 h 5438898"/>
                <a:gd name="connsiteX9" fmla="*/ 929625 w 1380888"/>
                <a:gd name="connsiteY9" fmla="*/ 5438898 h 54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888" h="5438898">
                  <a:moveTo>
                    <a:pt x="1380888" y="0"/>
                  </a:moveTo>
                  <a:cubicBezTo>
                    <a:pt x="1209685" y="178130"/>
                    <a:pt x="1038483" y="356260"/>
                    <a:pt x="905875" y="522514"/>
                  </a:cubicBezTo>
                  <a:cubicBezTo>
                    <a:pt x="773267" y="688768"/>
                    <a:pt x="688160" y="825335"/>
                    <a:pt x="585241" y="997527"/>
                  </a:cubicBezTo>
                  <a:cubicBezTo>
                    <a:pt x="482322" y="1169719"/>
                    <a:pt x="371485" y="1363683"/>
                    <a:pt x="288358" y="1555667"/>
                  </a:cubicBezTo>
                  <a:cubicBezTo>
                    <a:pt x="205231" y="1747651"/>
                    <a:pt x="133978" y="1953490"/>
                    <a:pt x="86477" y="2149433"/>
                  </a:cubicBezTo>
                  <a:cubicBezTo>
                    <a:pt x="38976" y="2345376"/>
                    <a:pt x="11267" y="2513610"/>
                    <a:pt x="3350" y="2731324"/>
                  </a:cubicBezTo>
                  <a:cubicBezTo>
                    <a:pt x="-4567" y="2949038"/>
                    <a:pt x="-609" y="3206337"/>
                    <a:pt x="38976" y="3455719"/>
                  </a:cubicBezTo>
                  <a:cubicBezTo>
                    <a:pt x="78560" y="3705101"/>
                    <a:pt x="139917" y="3968337"/>
                    <a:pt x="240857" y="4227615"/>
                  </a:cubicBezTo>
                  <a:cubicBezTo>
                    <a:pt x="341797" y="4486893"/>
                    <a:pt x="529823" y="4809507"/>
                    <a:pt x="644618" y="5011387"/>
                  </a:cubicBezTo>
                  <a:cubicBezTo>
                    <a:pt x="759413" y="5213267"/>
                    <a:pt x="844519" y="5326082"/>
                    <a:pt x="929625" y="543889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825899" y="2202798"/>
              <a:ext cx="2909602" cy="2909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80700" y="1600199"/>
              <a:ext cx="0" cy="41148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23301" y="3657601"/>
              <a:ext cx="411479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3223301" y="1600199"/>
              <a:ext cx="4114799" cy="4114800"/>
              <a:chOff x="3223301" y="1600200"/>
              <a:chExt cx="4114800" cy="4114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9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9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9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900000">
                <a:off x="3825900" y="2202798"/>
                <a:ext cx="2909603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800000">
                <a:off x="5280701" y="1600200"/>
                <a:ext cx="0" cy="411480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800000">
                <a:off x="3223301" y="3657600"/>
                <a:ext cx="41148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800000"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800000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825900" y="2202799"/>
                <a:ext cx="2909602" cy="290960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/>
            <p:cNvSpPr/>
            <p:nvPr/>
          </p:nvSpPr>
          <p:spPr>
            <a:xfrm>
              <a:off x="5128300" y="3505200"/>
              <a:ext cx="304801" cy="3048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51900" y="1828800"/>
              <a:ext cx="3657599" cy="36576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noFill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55691" y="878773"/>
              <a:ext cx="2767019" cy="5438900"/>
            </a:xfrm>
            <a:custGeom>
              <a:avLst/>
              <a:gdLst>
                <a:gd name="connsiteX0" fmla="*/ 2767020 w 2767020"/>
                <a:gd name="connsiteY0" fmla="*/ 0 h 5438899"/>
                <a:gd name="connsiteX1" fmla="*/ 1888246 w 2767020"/>
                <a:gd name="connsiteY1" fmla="*/ 368135 h 5438899"/>
                <a:gd name="connsiteX2" fmla="*/ 1436984 w 2767020"/>
                <a:gd name="connsiteY2" fmla="*/ 605642 h 5438899"/>
                <a:gd name="connsiteX3" fmla="*/ 950096 w 2767020"/>
                <a:gd name="connsiteY3" fmla="*/ 973777 h 5438899"/>
                <a:gd name="connsiteX4" fmla="*/ 665088 w 2767020"/>
                <a:gd name="connsiteY4" fmla="*/ 1270660 h 5438899"/>
                <a:gd name="connsiteX5" fmla="*/ 415706 w 2767020"/>
                <a:gd name="connsiteY5" fmla="*/ 1567543 h 5438899"/>
                <a:gd name="connsiteX6" fmla="*/ 201950 w 2767020"/>
                <a:gd name="connsiteY6" fmla="*/ 1947553 h 5438899"/>
                <a:gd name="connsiteX7" fmla="*/ 47571 w 2767020"/>
                <a:gd name="connsiteY7" fmla="*/ 2434442 h 5438899"/>
                <a:gd name="connsiteX8" fmla="*/ 70 w 2767020"/>
                <a:gd name="connsiteY8" fmla="*/ 2778826 h 5438899"/>
                <a:gd name="connsiteX9" fmla="*/ 47571 w 2767020"/>
                <a:gd name="connsiteY9" fmla="*/ 3313216 h 5438899"/>
                <a:gd name="connsiteX10" fmla="*/ 308828 w 2767020"/>
                <a:gd name="connsiteY10" fmla="*/ 3871356 h 5438899"/>
                <a:gd name="connsiteX11" fmla="*/ 676963 w 2767020"/>
                <a:gd name="connsiteY11" fmla="*/ 4370120 h 5438899"/>
                <a:gd name="connsiteX12" fmla="*/ 1223228 w 2767020"/>
                <a:gd name="connsiteY12" fmla="*/ 4892634 h 5438899"/>
                <a:gd name="connsiteX13" fmla="*/ 1888246 w 2767020"/>
                <a:gd name="connsiteY13" fmla="*/ 5272644 h 5438899"/>
                <a:gd name="connsiteX14" fmla="*/ 2256381 w 2767020"/>
                <a:gd name="connsiteY14" fmla="*/ 5438899 h 54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020" h="5438899">
                  <a:moveTo>
                    <a:pt x="2767020" y="0"/>
                  </a:moveTo>
                  <a:cubicBezTo>
                    <a:pt x="2438469" y="133597"/>
                    <a:pt x="2109919" y="267195"/>
                    <a:pt x="1888246" y="368135"/>
                  </a:cubicBezTo>
                  <a:cubicBezTo>
                    <a:pt x="1666573" y="469075"/>
                    <a:pt x="1593342" y="504702"/>
                    <a:pt x="1436984" y="605642"/>
                  </a:cubicBezTo>
                  <a:cubicBezTo>
                    <a:pt x="1280626" y="706582"/>
                    <a:pt x="1078745" y="862941"/>
                    <a:pt x="950096" y="973777"/>
                  </a:cubicBezTo>
                  <a:cubicBezTo>
                    <a:pt x="821447" y="1084613"/>
                    <a:pt x="754153" y="1171699"/>
                    <a:pt x="665088" y="1270660"/>
                  </a:cubicBezTo>
                  <a:cubicBezTo>
                    <a:pt x="576023" y="1369621"/>
                    <a:pt x="492896" y="1454727"/>
                    <a:pt x="415706" y="1567543"/>
                  </a:cubicBezTo>
                  <a:cubicBezTo>
                    <a:pt x="338516" y="1680359"/>
                    <a:pt x="263306" y="1803070"/>
                    <a:pt x="201950" y="1947553"/>
                  </a:cubicBezTo>
                  <a:cubicBezTo>
                    <a:pt x="140594" y="2092036"/>
                    <a:pt x="81218" y="2295896"/>
                    <a:pt x="47571" y="2434442"/>
                  </a:cubicBezTo>
                  <a:cubicBezTo>
                    <a:pt x="13924" y="2572988"/>
                    <a:pt x="70" y="2632364"/>
                    <a:pt x="70" y="2778826"/>
                  </a:cubicBezTo>
                  <a:cubicBezTo>
                    <a:pt x="70" y="2925288"/>
                    <a:pt x="-3889" y="3131128"/>
                    <a:pt x="47571" y="3313216"/>
                  </a:cubicBezTo>
                  <a:cubicBezTo>
                    <a:pt x="99031" y="3495304"/>
                    <a:pt x="203929" y="3695206"/>
                    <a:pt x="308828" y="3871356"/>
                  </a:cubicBezTo>
                  <a:cubicBezTo>
                    <a:pt x="413727" y="4047506"/>
                    <a:pt x="524563" y="4199907"/>
                    <a:pt x="676963" y="4370120"/>
                  </a:cubicBezTo>
                  <a:cubicBezTo>
                    <a:pt x="829363" y="4540333"/>
                    <a:pt x="1021348" y="4742213"/>
                    <a:pt x="1223228" y="4892634"/>
                  </a:cubicBezTo>
                  <a:cubicBezTo>
                    <a:pt x="1425108" y="5043055"/>
                    <a:pt x="1716054" y="5181600"/>
                    <a:pt x="1888246" y="5272644"/>
                  </a:cubicBezTo>
                  <a:cubicBezTo>
                    <a:pt x="2060438" y="5363688"/>
                    <a:pt x="2158409" y="5401293"/>
                    <a:pt x="2256381" y="5438899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768094" y="3510157"/>
            <a:ext cx="458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2060"/>
                </a:solidFill>
              </a:rPr>
              <a:t>THM</a:t>
            </a:r>
            <a:endParaRPr lang="el-GR" sz="1400" baseline="30000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00320" y="2902229"/>
            <a:ext cx="488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MMS</a:t>
            </a:r>
            <a:endParaRPr lang="el-GR" sz="1400" baseline="30000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80469" y="2231902"/>
            <a:ext cx="218282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l-GR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648318" y="4430398"/>
            <a:ext cx="279596" cy="22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18</a:t>
            </a:r>
            <a:endParaRPr lang="el-GR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0" y="851118"/>
            <a:ext cx="28194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THM @ Tail (MMS at Dawn)</a:t>
            </a:r>
            <a:br>
              <a:rPr lang="en-US" sz="1400" dirty="0" smtClean="0"/>
            </a:br>
            <a:r>
              <a:rPr lang="en-US" sz="1400" dirty="0" smtClean="0"/>
              <a:t>(May. 9, 2020)</a:t>
            </a:r>
            <a:br>
              <a:rPr lang="en-US" sz="1400" dirty="0" smtClean="0"/>
            </a:br>
            <a:r>
              <a:rPr lang="en-US" sz="1400" dirty="0" smtClean="0"/>
              <a:t>THM-MMS study the dominant energy conversion in the tail from kinetic scale separations while MMS studies link to inner </a:t>
            </a:r>
            <a:r>
              <a:rPr lang="en-US" sz="1400" dirty="0" err="1" smtClean="0"/>
              <a:t>m’sphere</a:t>
            </a:r>
            <a:r>
              <a:rPr lang="en-US" sz="1400" dirty="0" smtClean="0"/>
              <a:t>.</a:t>
            </a:r>
            <a:endParaRPr lang="el-GR" sz="1400" dirty="0"/>
          </a:p>
        </p:txBody>
      </p:sp>
      <p:grpSp>
        <p:nvGrpSpPr>
          <p:cNvPr id="105" name="Group 58"/>
          <p:cNvGrpSpPr>
            <a:grpSpLocks noChangeAspect="1"/>
          </p:cNvGrpSpPr>
          <p:nvPr/>
        </p:nvGrpSpPr>
        <p:grpSpPr bwMode="auto">
          <a:xfrm>
            <a:off x="2264951" y="2956550"/>
            <a:ext cx="57117" cy="59507"/>
            <a:chOff x="5154486" y="1497038"/>
            <a:chExt cx="284345" cy="373378"/>
          </a:xfrm>
        </p:grpSpPr>
        <p:sp>
          <p:nvSpPr>
            <p:cNvPr id="106" name="Flowchart: Manual Operation 105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7" name="Straight Connector 106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Box 170"/>
          <p:cNvSpPr txBox="1"/>
          <p:nvPr/>
        </p:nvSpPr>
        <p:spPr>
          <a:xfrm>
            <a:off x="524992" y="4856202"/>
            <a:ext cx="3888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THM – MMS on resonant orbits (5:2)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/>
              <a:t>P5:MMS = 5:2 [P5 R</a:t>
            </a:r>
            <a:r>
              <a:rPr lang="en-US" sz="1200" baseline="-25000" dirty="0"/>
              <a:t>A</a:t>
            </a:r>
            <a:r>
              <a:rPr lang="en-US" sz="1200" dirty="0"/>
              <a:t>=13.2R</a:t>
            </a:r>
            <a:r>
              <a:rPr lang="en-US" sz="1200" baseline="-25000" dirty="0"/>
              <a:t>E</a:t>
            </a:r>
            <a:r>
              <a:rPr lang="en-US" sz="1200" dirty="0"/>
              <a:t>]</a:t>
            </a:r>
          </a:p>
          <a:p>
            <a:r>
              <a:rPr lang="en-US" sz="1200" dirty="0"/>
              <a:t>Every </a:t>
            </a:r>
            <a:r>
              <a:rPr lang="en-US" sz="1200" dirty="0" smtClean="0"/>
              <a:t>2 MMS periods, when MMS passes through its in- or out-bound leg, THM </a:t>
            </a:r>
            <a:r>
              <a:rPr lang="en-US" sz="1200" dirty="0"/>
              <a:t>is near apogee </a:t>
            </a:r>
            <a:r>
              <a:rPr lang="en-US" sz="1200" dirty="0" smtClean="0"/>
              <a:t>or inbound leg.</a:t>
            </a:r>
          </a:p>
          <a:p>
            <a:r>
              <a:rPr lang="en-US" sz="1200" dirty="0" smtClean="0"/>
              <a:t>From its kinetic-scale separations THM explores the dissipation of flow and magnetic energy in the tail while MMS captures their effects in the inner magnetosphere.</a:t>
            </a:r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5715518" y="2554010"/>
            <a:ext cx="1422551" cy="675604"/>
            <a:chOff x="5908759" y="3119005"/>
            <a:chExt cx="1422551" cy="675604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 rot="860513">
              <a:off x="6171269" y="3184720"/>
              <a:ext cx="1135608" cy="609889"/>
            </a:xfrm>
            <a:prstGeom prst="ellipse">
              <a:avLst/>
            </a:prstGeom>
            <a:noFill/>
            <a:ln>
              <a:solidFill>
                <a:srgbClr val="CC00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6" name="Oval 50"/>
            <p:cNvSpPr>
              <a:spLocks noChangeAspect="1" noChangeArrowheads="1"/>
            </p:cNvSpPr>
            <p:nvPr/>
          </p:nvSpPr>
          <p:spPr bwMode="auto">
            <a:xfrm>
              <a:off x="6191697" y="3255898"/>
              <a:ext cx="56674" cy="56674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52"/>
            <p:cNvSpPr>
              <a:spLocks noChangeAspect="1" noChangeArrowheads="1"/>
            </p:cNvSpPr>
            <p:nvPr/>
          </p:nvSpPr>
          <p:spPr bwMode="auto">
            <a:xfrm>
              <a:off x="6252651" y="3555615"/>
              <a:ext cx="57618" cy="5761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 rot="860513">
              <a:off x="5908759" y="3119005"/>
              <a:ext cx="1422551" cy="673333"/>
            </a:xfrm>
            <a:prstGeom prst="ellipse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6" name="Oval 51"/>
            <p:cNvSpPr>
              <a:spLocks noChangeAspect="1" noChangeArrowheads="1"/>
            </p:cNvSpPr>
            <p:nvPr/>
          </p:nvSpPr>
          <p:spPr bwMode="auto">
            <a:xfrm>
              <a:off x="5936322" y="3425879"/>
              <a:ext cx="56674" cy="56674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8" name="Group 58"/>
          <p:cNvGrpSpPr>
            <a:grpSpLocks noChangeAspect="1"/>
          </p:cNvGrpSpPr>
          <p:nvPr/>
        </p:nvGrpSpPr>
        <p:grpSpPr bwMode="auto">
          <a:xfrm>
            <a:off x="5578301" y="2886260"/>
            <a:ext cx="57117" cy="59507"/>
            <a:chOff x="5154486" y="1497038"/>
            <a:chExt cx="284345" cy="373378"/>
          </a:xfrm>
        </p:grpSpPr>
        <p:sp>
          <p:nvSpPr>
            <p:cNvPr id="201" name="Flowchart: Manual Operation 200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2" name="Straight Connector 201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Oval 248"/>
          <p:cNvSpPr>
            <a:spLocks noChangeAspect="1"/>
          </p:cNvSpPr>
          <p:nvPr/>
        </p:nvSpPr>
        <p:spPr>
          <a:xfrm rot="831995">
            <a:off x="6123505" y="3314789"/>
            <a:ext cx="1975906" cy="705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4" name="TextBox 263"/>
          <p:cNvSpPr txBox="1"/>
          <p:nvPr/>
        </p:nvSpPr>
        <p:spPr>
          <a:xfrm>
            <a:off x="4572000" y="4856202"/>
            <a:ext cx="4468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u="sng" dirty="0" err="1" smtClean="0"/>
              <a:t>THM-MMS@Dawn</a:t>
            </a:r>
            <a:r>
              <a:rPr lang="en-US" sz="1200" u="sng" dirty="0" smtClean="0"/>
              <a:t> resonances with MMS are as in FY19</a:t>
            </a:r>
            <a:br>
              <a:rPr lang="en-US" sz="1200" u="sng" dirty="0" smtClean="0"/>
            </a:br>
            <a:r>
              <a:rPr lang="en-US" sz="1200" dirty="0" smtClean="0"/>
              <a:t>(5:2 for P4,5 and 2:1 for P3).</a:t>
            </a:r>
            <a:br>
              <a:rPr lang="en-US" sz="1200" dirty="0" smtClean="0"/>
            </a:br>
            <a:r>
              <a:rPr lang="en-US" sz="1200" u="sng" dirty="0" smtClean="0"/>
              <a:t>MMS @ Tail resonances are as in FY20 </a:t>
            </a:r>
            <a:r>
              <a:rPr lang="en-US" sz="1200" u="sng" dirty="0" err="1" smtClean="0"/>
              <a:t>THM@tail</a:t>
            </a:r>
            <a:r>
              <a:rPr lang="en-US" sz="1200" u="sng" dirty="0" smtClean="0"/>
              <a:t> </a:t>
            </a:r>
            <a:br>
              <a:rPr lang="en-US" sz="1200" u="sng" dirty="0" smtClean="0"/>
            </a:br>
            <a:r>
              <a:rPr lang="en-US" sz="1200" dirty="0" smtClean="0"/>
              <a:t>(5:2 for all P3,4,5). Once every other MMS orbit, MMS is at Rx point and THM is at </a:t>
            </a:r>
            <a:r>
              <a:rPr lang="en-US" sz="1200" dirty="0" err="1" smtClean="0"/>
              <a:t>m’pause</a:t>
            </a:r>
            <a:r>
              <a:rPr lang="en-US" sz="1200" dirty="0" smtClean="0"/>
              <a:t> to capture day/night connections. The other  MMS orbit THM is at in-bound leg (string of pearls) studying link of Rx/injections to inner magnetosphere over a wide range of L-shells</a:t>
            </a:r>
            <a:endParaRPr lang="el-GR" sz="1200" dirty="0"/>
          </a:p>
        </p:txBody>
      </p:sp>
      <p:grpSp>
        <p:nvGrpSpPr>
          <p:cNvPr id="151" name="Group 58"/>
          <p:cNvGrpSpPr>
            <a:grpSpLocks noChangeAspect="1"/>
          </p:cNvGrpSpPr>
          <p:nvPr/>
        </p:nvGrpSpPr>
        <p:grpSpPr bwMode="auto">
          <a:xfrm>
            <a:off x="2934574" y="2849470"/>
            <a:ext cx="57117" cy="59507"/>
            <a:chOff x="5154486" y="1497038"/>
            <a:chExt cx="284345" cy="373378"/>
          </a:xfrm>
        </p:grpSpPr>
        <p:sp>
          <p:nvSpPr>
            <p:cNvPr id="152" name="Flowchart: Manual Operation 151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8" name="Straight Connector 157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>
            <a:off x="2416633" y="2754779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MMS’</a:t>
            </a:r>
            <a:endParaRPr lang="el-GR" sz="1400" baseline="30000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 rot="895518">
            <a:off x="2681629" y="3032703"/>
            <a:ext cx="1184965" cy="729750"/>
            <a:chOff x="2664773" y="2935785"/>
            <a:chExt cx="1184965" cy="729750"/>
          </a:xfrm>
        </p:grpSpPr>
        <p:grpSp>
          <p:nvGrpSpPr>
            <p:cNvPr id="156" name="Group 155"/>
            <p:cNvGrpSpPr/>
            <p:nvPr/>
          </p:nvGrpSpPr>
          <p:grpSpPr>
            <a:xfrm rot="9061066">
              <a:off x="2664773" y="2983888"/>
              <a:ext cx="1184965" cy="681647"/>
              <a:chOff x="5468643" y="2971016"/>
              <a:chExt cx="1394077" cy="801938"/>
            </a:xfrm>
          </p:grpSpPr>
          <p:sp>
            <p:nvSpPr>
              <p:cNvPr id="160" name="Oval 159"/>
              <p:cNvSpPr>
                <a:spLocks noChangeAspect="1"/>
              </p:cNvSpPr>
              <p:nvPr/>
            </p:nvSpPr>
            <p:spPr>
              <a:xfrm rot="860513">
                <a:off x="5486878" y="2998270"/>
                <a:ext cx="1347307" cy="774684"/>
              </a:xfrm>
              <a:prstGeom prst="ellipse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>
              <a:xfrm rot="860513">
                <a:off x="5499908" y="3025071"/>
                <a:ext cx="1336009" cy="717517"/>
              </a:xfrm>
              <a:prstGeom prst="ellipse">
                <a:avLst/>
              </a:prstGeom>
              <a:noFill/>
              <a:ln>
                <a:solidFill>
                  <a:srgbClr val="CC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>
              <a:xfrm rot="860513">
                <a:off x="5468643" y="2971016"/>
                <a:ext cx="1394077" cy="796016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57" name="Oval 51"/>
            <p:cNvSpPr>
              <a:spLocks noChangeAspect="1" noChangeArrowheads="1"/>
            </p:cNvSpPr>
            <p:nvPr/>
          </p:nvSpPr>
          <p:spPr bwMode="auto">
            <a:xfrm rot="9061066">
              <a:off x="3759209" y="3283055"/>
              <a:ext cx="56674" cy="56674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50"/>
            <p:cNvSpPr>
              <a:spLocks noChangeAspect="1" noChangeArrowheads="1"/>
            </p:cNvSpPr>
            <p:nvPr/>
          </p:nvSpPr>
          <p:spPr bwMode="auto">
            <a:xfrm rot="9061066">
              <a:off x="3775960" y="3216697"/>
              <a:ext cx="56674" cy="56674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2"/>
            <p:cNvSpPr>
              <a:spLocks noChangeAspect="1" noChangeArrowheads="1"/>
            </p:cNvSpPr>
            <p:nvPr/>
          </p:nvSpPr>
          <p:spPr bwMode="auto">
            <a:xfrm rot="9061066">
              <a:off x="3773447" y="3150415"/>
              <a:ext cx="57618" cy="57618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Oval 50"/>
            <p:cNvSpPr>
              <a:spLocks noChangeAspect="1" noChangeArrowheads="1"/>
            </p:cNvSpPr>
            <p:nvPr/>
          </p:nvSpPr>
          <p:spPr bwMode="auto">
            <a:xfrm rot="9061066">
              <a:off x="3280517" y="2956235"/>
              <a:ext cx="56674" cy="56674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51"/>
            <p:cNvSpPr>
              <a:spLocks noChangeAspect="1" noChangeArrowheads="1"/>
            </p:cNvSpPr>
            <p:nvPr/>
          </p:nvSpPr>
          <p:spPr bwMode="auto">
            <a:xfrm rot="9061066">
              <a:off x="3470645" y="2935785"/>
              <a:ext cx="56674" cy="56674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52"/>
            <p:cNvSpPr>
              <a:spLocks noChangeAspect="1" noChangeArrowheads="1"/>
            </p:cNvSpPr>
            <p:nvPr/>
          </p:nvSpPr>
          <p:spPr bwMode="auto">
            <a:xfrm rot="9061066">
              <a:off x="3077054" y="2982980"/>
              <a:ext cx="57618" cy="57618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3052495" y="3085435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2060"/>
                </a:solidFill>
              </a:rPr>
              <a:t>THM’</a:t>
            </a:r>
            <a:endParaRPr lang="el-GR" sz="1400" baseline="30000" dirty="0">
              <a:solidFill>
                <a:srgbClr val="002060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 rot="16200000">
            <a:off x="5564324" y="3540228"/>
            <a:ext cx="1184965" cy="681647"/>
            <a:chOff x="5468643" y="2971016"/>
            <a:chExt cx="1394077" cy="801938"/>
          </a:xfrm>
        </p:grpSpPr>
        <p:sp>
          <p:nvSpPr>
            <p:cNvPr id="163" name="Oval 162"/>
            <p:cNvSpPr>
              <a:spLocks noChangeAspect="1"/>
            </p:cNvSpPr>
            <p:nvPr/>
          </p:nvSpPr>
          <p:spPr>
            <a:xfrm rot="860513">
              <a:off x="5486878" y="2998270"/>
              <a:ext cx="1347307" cy="774684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8" name="Oval 167"/>
            <p:cNvSpPr>
              <a:spLocks noChangeAspect="1"/>
            </p:cNvSpPr>
            <p:nvPr/>
          </p:nvSpPr>
          <p:spPr>
            <a:xfrm rot="860513">
              <a:off x="5499908" y="3025071"/>
              <a:ext cx="1336009" cy="717517"/>
            </a:xfrm>
            <a:prstGeom prst="ellipse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 rot="860513">
              <a:off x="5468643" y="2971016"/>
              <a:ext cx="1394077" cy="79601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172" name="Group 58"/>
          <p:cNvGrpSpPr>
            <a:grpSpLocks noChangeAspect="1"/>
          </p:cNvGrpSpPr>
          <p:nvPr/>
        </p:nvGrpSpPr>
        <p:grpSpPr bwMode="auto">
          <a:xfrm>
            <a:off x="7961776" y="3693400"/>
            <a:ext cx="57117" cy="59507"/>
            <a:chOff x="5154486" y="1497038"/>
            <a:chExt cx="284345" cy="373378"/>
          </a:xfrm>
        </p:grpSpPr>
        <p:sp>
          <p:nvSpPr>
            <p:cNvPr id="173" name="Flowchart: Manual Operation 172"/>
            <p:cNvSpPr>
              <a:spLocks noChangeAspect="1"/>
            </p:cNvSpPr>
            <p:nvPr/>
          </p:nvSpPr>
          <p:spPr>
            <a:xfrm rot="3267092">
              <a:off x="5118766" y="1550351"/>
              <a:ext cx="373378" cy="266752"/>
            </a:xfrm>
            <a:prstGeom prst="flowChartManualOperation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3267092">
              <a:off x="5138399" y="1520306"/>
              <a:ext cx="288665" cy="2564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Oval 51"/>
          <p:cNvSpPr>
            <a:spLocks noChangeAspect="1" noChangeArrowheads="1"/>
          </p:cNvSpPr>
          <p:nvPr/>
        </p:nvSpPr>
        <p:spPr bwMode="auto">
          <a:xfrm rot="9061066">
            <a:off x="6437361" y="3973738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50"/>
          <p:cNvSpPr>
            <a:spLocks noChangeAspect="1" noChangeArrowheads="1"/>
          </p:cNvSpPr>
          <p:nvPr/>
        </p:nvSpPr>
        <p:spPr bwMode="auto">
          <a:xfrm rot="9061066">
            <a:off x="6467486" y="3836529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Oval 52"/>
          <p:cNvSpPr>
            <a:spLocks noChangeAspect="1" noChangeArrowheads="1"/>
          </p:cNvSpPr>
          <p:nvPr/>
        </p:nvSpPr>
        <p:spPr bwMode="auto">
          <a:xfrm rot="9061066">
            <a:off x="6484550" y="3714269"/>
            <a:ext cx="57618" cy="57618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6172201" y="898738"/>
            <a:ext cx="283647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MMS @ Tail (solid: Sep. 8, 2020).</a:t>
            </a:r>
            <a:br>
              <a:rPr lang="en-US" sz="1400" dirty="0" smtClean="0"/>
            </a:br>
            <a:r>
              <a:rPr lang="en-US" sz="1400" dirty="0" smtClean="0"/>
              <a:t>THM is an MMS-resonant string-of-pearls studying connections to both </a:t>
            </a:r>
            <a:r>
              <a:rPr lang="en-US" sz="1400" dirty="0" err="1" smtClean="0"/>
              <a:t>m’pause</a:t>
            </a:r>
            <a:r>
              <a:rPr lang="en-US" sz="1400" dirty="0" smtClean="0"/>
              <a:t> and inner </a:t>
            </a:r>
            <a:r>
              <a:rPr lang="en-US" sz="1400" dirty="0" err="1" smtClean="0"/>
              <a:t>m’sphere</a:t>
            </a:r>
            <a:r>
              <a:rPr lang="en-US" sz="1400" dirty="0" smtClean="0"/>
              <a:t>.</a:t>
            </a:r>
            <a:endParaRPr lang="el-GR" sz="1400" dirty="0"/>
          </a:p>
        </p:txBody>
      </p:sp>
      <p:sp>
        <p:nvSpPr>
          <p:cNvPr id="120" name="Oval 51"/>
          <p:cNvSpPr>
            <a:spLocks noChangeAspect="1" noChangeArrowheads="1"/>
          </p:cNvSpPr>
          <p:nvPr/>
        </p:nvSpPr>
        <p:spPr bwMode="auto">
          <a:xfrm rot="9956584">
            <a:off x="5990576" y="4408237"/>
            <a:ext cx="56674" cy="56674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50"/>
          <p:cNvSpPr>
            <a:spLocks noChangeAspect="1" noChangeArrowheads="1"/>
          </p:cNvSpPr>
          <p:nvPr/>
        </p:nvSpPr>
        <p:spPr bwMode="auto">
          <a:xfrm rot="9956584">
            <a:off x="5901305" y="4357859"/>
            <a:ext cx="56674" cy="56674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52"/>
          <p:cNvSpPr>
            <a:spLocks noChangeAspect="1" noChangeArrowheads="1"/>
          </p:cNvSpPr>
          <p:nvPr/>
        </p:nvSpPr>
        <p:spPr bwMode="auto">
          <a:xfrm rot="9956584">
            <a:off x="5840396" y="4255565"/>
            <a:ext cx="57618" cy="57618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2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3962400" y="1143000"/>
            <a:ext cx="5045075" cy="319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191000" y="1066800"/>
            <a:ext cx="4343400" cy="152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03413"/>
            <a:ext cx="1563688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896938" y="99911"/>
            <a:ext cx="72929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lnSpc>
                <a:spcPct val="93000"/>
              </a:lnSpc>
              <a:buClrTx/>
              <a:buFontTx/>
              <a:buNone/>
            </a:pPr>
            <a:r>
              <a:rPr lang="uk-UA" sz="3200" dirty="0">
                <a:solidFill>
                  <a:srgbClr val="000076"/>
                </a:solidFill>
              </a:rPr>
              <a:t>Magnetospheric MultiScale (MMS</a:t>
            </a:r>
            <a:r>
              <a:rPr lang="uk-UA" sz="3200" dirty="0" smtClean="0">
                <a:solidFill>
                  <a:srgbClr val="000076"/>
                </a:solidFill>
              </a:rPr>
              <a:t>)</a:t>
            </a:r>
            <a:endParaRPr lang="uk-UA" sz="3200" dirty="0">
              <a:solidFill>
                <a:srgbClr val="000076"/>
              </a:solidFill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82563" y="4340225"/>
            <a:ext cx="4187825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112713" indent="-111125"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7013" algn="l"/>
                <a:tab pos="682625" algn="l"/>
                <a:tab pos="1138238" algn="l"/>
                <a:tab pos="1593850" algn="l"/>
                <a:tab pos="2049463" algn="l"/>
                <a:tab pos="2505075" algn="l"/>
                <a:tab pos="2960688" algn="l"/>
                <a:tab pos="3416300" algn="l"/>
                <a:tab pos="3871913" algn="l"/>
                <a:tab pos="4327525" algn="l"/>
                <a:tab pos="4783138" algn="l"/>
                <a:tab pos="5238750" algn="l"/>
                <a:tab pos="5694363" algn="l"/>
                <a:tab pos="6149975" algn="l"/>
                <a:tab pos="6605588" algn="l"/>
                <a:tab pos="7061200" algn="l"/>
                <a:tab pos="7516813" algn="l"/>
                <a:tab pos="7972425" algn="l"/>
                <a:tab pos="8428038" algn="l"/>
                <a:tab pos="888365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uk-UA" sz="1200" dirty="0"/>
              <a:t>Mission Team</a:t>
            </a:r>
          </a:p>
          <a:p>
            <a:pPr algn="l" eaLnBrk="1" hangingPunct="1">
              <a:lnSpc>
                <a:spcPct val="90000"/>
              </a:lnSpc>
              <a:spcBef>
                <a:spcPts val="600"/>
              </a:spcBef>
              <a:buClrTx/>
              <a:buFontTx/>
              <a:buNone/>
            </a:pPr>
            <a:r>
              <a:rPr lang="uk-UA" sz="1200" dirty="0"/>
              <a:t> NASA SMD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Southwest Research Inst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	     Science Leadership     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	     Instrument Suite 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          UNH,GSFC,LASP,APL,</a:t>
            </a:r>
            <a:r>
              <a:rPr lang="uk-UA" sz="1200" dirty="0">
                <a:solidFill>
                  <a:srgbClr val="FF0000"/>
                </a:solidFill>
              </a:rPr>
              <a:t>KTH,IRFU</a:t>
            </a:r>
            <a:r>
              <a:rPr lang="uk-UA" sz="1200" dirty="0"/>
              <a:t>,LPP,IWF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          JAXA,UCLA,UIowa,MSFC,Oulu,Aerospace Corp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     Science Operations Center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     Science Data Analysis 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NASA GSFC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	     Project Management and System Eng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	     Mission System Engineering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     Spacecraft and  Mission Operations Center </a:t>
            </a:r>
          </a:p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uk-UA" sz="1200" dirty="0"/>
              <a:t>  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294188" y="881063"/>
            <a:ext cx="4854575" cy="537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114300" indent="-112713"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28600" algn="l"/>
                <a:tab pos="684213" algn="l"/>
                <a:tab pos="1139825" algn="l"/>
                <a:tab pos="1595438" algn="l"/>
                <a:tab pos="2051050" algn="l"/>
                <a:tab pos="2506663" algn="l"/>
                <a:tab pos="2962275" algn="l"/>
                <a:tab pos="3417888" algn="l"/>
                <a:tab pos="3873500" algn="l"/>
                <a:tab pos="4329113" algn="l"/>
                <a:tab pos="4784725" algn="l"/>
                <a:tab pos="5240338" algn="l"/>
                <a:tab pos="5695950" algn="l"/>
                <a:tab pos="6151563" algn="l"/>
                <a:tab pos="6607175" algn="l"/>
                <a:tab pos="7062788" algn="l"/>
                <a:tab pos="7518400" algn="l"/>
                <a:tab pos="7974013" algn="l"/>
                <a:tab pos="8429625" algn="l"/>
                <a:tab pos="8885238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ts val="150"/>
              </a:spcBef>
              <a:buClrTx/>
              <a:buFontTx/>
              <a:buNone/>
            </a:pPr>
            <a:r>
              <a:rPr lang="uk-UA" sz="1200" b="0" dirty="0"/>
              <a:t>Science Objectives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</a:t>
            </a:r>
            <a:r>
              <a:rPr lang="uk-UA" sz="1400" dirty="0">
                <a:solidFill>
                  <a:srgbClr val="3333CC"/>
                </a:solidFill>
              </a:rPr>
              <a:t>Discover </a:t>
            </a:r>
            <a:r>
              <a:rPr lang="uk-UA" sz="1400" dirty="0">
                <a:solidFill>
                  <a:srgbClr val="FF0000"/>
                </a:solidFill>
              </a:rPr>
              <a:t>the fundamental plasma physics process of reconnection </a:t>
            </a:r>
            <a:r>
              <a:rPr lang="uk-UA" sz="1400" dirty="0">
                <a:solidFill>
                  <a:srgbClr val="3333CC"/>
                </a:solidFill>
              </a:rPr>
              <a:t>in the Earth’s magnetosphere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rgbClr val="3333CC"/>
                </a:solidFill>
              </a:rPr>
              <a:t>     Temporal scales of milliseconds to seconds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rgbClr val="3333CC"/>
                </a:solidFill>
              </a:rPr>
              <a:t>     Spatial scales of 10s to 100s of km</a:t>
            </a:r>
          </a:p>
          <a:p>
            <a:pPr algn="l" eaLnBrk="1" hangingPunct="1">
              <a:lnSpc>
                <a:spcPct val="80000"/>
              </a:lnSpc>
              <a:spcBef>
                <a:spcPts val="150"/>
              </a:spcBef>
              <a:buClrTx/>
              <a:buFontTx/>
              <a:buNone/>
            </a:pPr>
            <a:r>
              <a:rPr lang="uk-UA" sz="800" dirty="0"/>
              <a:t/>
            </a:r>
            <a:br>
              <a:rPr lang="uk-UA" sz="800" dirty="0"/>
            </a:br>
            <a:r>
              <a:rPr lang="uk-UA" sz="1200" b="0" dirty="0"/>
              <a:t>Mission Description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4 identical satellites 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Formation flying in a tetrahedron with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    separations as close as 10 km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2 year operational mission</a:t>
            </a:r>
          </a:p>
          <a:p>
            <a:pPr algn="l" eaLnBrk="1" hangingPunct="1">
              <a:lnSpc>
                <a:spcPct val="80000"/>
              </a:lnSpc>
              <a:spcBef>
                <a:spcPts val="150"/>
              </a:spcBef>
              <a:buClrTx/>
              <a:buFontTx/>
              <a:buNone/>
            </a:pPr>
            <a:r>
              <a:rPr lang="uk-UA" sz="800" dirty="0"/>
              <a:t/>
            </a:r>
            <a:br>
              <a:rPr lang="uk-UA" sz="800" dirty="0"/>
            </a:br>
            <a:r>
              <a:rPr lang="uk-UA" sz="1200" b="0" dirty="0"/>
              <a:t>Orbit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 Elliptical Earth orbits in 2 phases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    Phase 1 day side of magnetic field 1.2 R</a:t>
            </a:r>
            <a:r>
              <a:rPr lang="uk-UA" sz="1400" baseline="-25000" dirty="0"/>
              <a:t>E</a:t>
            </a:r>
            <a:r>
              <a:rPr lang="uk-UA" sz="1400" dirty="0"/>
              <a:t> by 12 R</a:t>
            </a:r>
            <a:r>
              <a:rPr lang="uk-UA" sz="1400" baseline="-25000" dirty="0"/>
              <a:t>E</a:t>
            </a:r>
            <a:r>
              <a:rPr lang="uk-UA" sz="1400" dirty="0"/>
              <a:t> 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	    Phase 2 night side of magnetic field 1.2 R</a:t>
            </a:r>
            <a:r>
              <a:rPr lang="uk-UA" sz="1400" baseline="-25000" dirty="0"/>
              <a:t>E</a:t>
            </a:r>
            <a:r>
              <a:rPr lang="uk-UA" sz="1400" dirty="0"/>
              <a:t> by 25 R</a:t>
            </a:r>
            <a:r>
              <a:rPr lang="uk-UA" sz="1400" baseline="-25000" dirty="0"/>
              <a:t>E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Significant orbit adjust and formation maintenance </a:t>
            </a:r>
          </a:p>
          <a:p>
            <a:pPr algn="l" eaLnBrk="1" hangingPunct="1">
              <a:lnSpc>
                <a:spcPct val="80000"/>
              </a:lnSpc>
              <a:spcBef>
                <a:spcPts val="150"/>
              </a:spcBef>
              <a:buClrTx/>
              <a:buFontTx/>
              <a:buNone/>
            </a:pPr>
            <a:r>
              <a:rPr lang="uk-UA" sz="800" dirty="0"/>
              <a:t/>
            </a:r>
            <a:br>
              <a:rPr lang="uk-UA" sz="800" dirty="0"/>
            </a:br>
            <a:r>
              <a:rPr lang="uk-UA" sz="1200" b="0" dirty="0">
                <a:solidFill>
                  <a:schemeClr val="tx1"/>
                </a:solidFill>
              </a:rPr>
              <a:t>Instruments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   Identical </a:t>
            </a:r>
            <a:r>
              <a:rPr lang="uk-UA" sz="1400" i="1" dirty="0">
                <a:solidFill>
                  <a:schemeClr val="tx1"/>
                </a:solidFill>
              </a:rPr>
              <a:t>in situ</a:t>
            </a:r>
            <a:r>
              <a:rPr lang="uk-UA" sz="1400" dirty="0">
                <a:solidFill>
                  <a:schemeClr val="tx1"/>
                </a:solidFill>
              </a:rPr>
              <a:t> instruments on each satellite measure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		Electric and magnetic fields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		Fast plasma with composition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		Energetic particles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		Hot plasma composition</a:t>
            </a:r>
          </a:p>
          <a:p>
            <a:pPr algn="l" eaLnBrk="1" hangingPunct="1">
              <a:lnSpc>
                <a:spcPct val="7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>
                <a:solidFill>
                  <a:schemeClr val="tx1"/>
                </a:solidFill>
              </a:rPr>
              <a:t>		Four Gbits/day/spacecraft</a:t>
            </a:r>
          </a:p>
          <a:p>
            <a:pPr algn="l" eaLnBrk="1" hangingPunct="1">
              <a:lnSpc>
                <a:spcPct val="80000"/>
              </a:lnSpc>
              <a:spcBef>
                <a:spcPts val="150"/>
              </a:spcBef>
              <a:buClrTx/>
              <a:buFontTx/>
              <a:buNone/>
            </a:pPr>
            <a:r>
              <a:rPr lang="uk-UA" sz="600" dirty="0"/>
              <a:t/>
            </a:r>
            <a:br>
              <a:rPr lang="uk-UA" sz="600" dirty="0"/>
            </a:br>
            <a:r>
              <a:rPr lang="uk-UA" sz="1200" b="0" dirty="0"/>
              <a:t>Spacecraft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	  Spin stabilized at </a:t>
            </a:r>
            <a:r>
              <a:rPr lang="uk-UA" sz="1400" dirty="0">
                <a:solidFill>
                  <a:srgbClr val="FF0000"/>
                </a:solidFill>
              </a:rPr>
              <a:t>3 RPM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   Magnetic and electrostatic cleanliness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600" dirty="0"/>
              <a:t/>
            </a:r>
            <a:br>
              <a:rPr lang="uk-UA" sz="600" dirty="0"/>
            </a:br>
            <a:r>
              <a:rPr lang="uk-UA" sz="1400" b="0" dirty="0"/>
              <a:t>Launch Vehicle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1400" dirty="0"/>
              <a:t>     4 satellites launched together in one  Atlas V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uk-UA" sz="400" dirty="0"/>
              <a:t/>
            </a:r>
            <a:br>
              <a:rPr lang="uk-UA" sz="400" dirty="0"/>
            </a:br>
            <a:r>
              <a:rPr lang="uk-UA" sz="1200" b="0" dirty="0"/>
              <a:t>Mission Status</a:t>
            </a:r>
            <a:r>
              <a:rPr lang="uk-UA" sz="1400" dirty="0"/>
              <a:t>                             </a:t>
            </a:r>
          </a:p>
          <a:p>
            <a:pPr algn="l" eaLnBrk="1" hangingPunct="1">
              <a:lnSpc>
                <a:spcPct val="80000"/>
              </a:lnSpc>
              <a:spcBef>
                <a:spcPts val="175"/>
              </a:spcBef>
              <a:buClrTx/>
              <a:buFontTx/>
              <a:buNone/>
            </a:pPr>
            <a:r>
              <a:rPr lang="sv-SE" sz="1400" dirty="0" smtClean="0"/>
              <a:t>     </a:t>
            </a:r>
            <a:r>
              <a:rPr lang="uk-UA" sz="1400" dirty="0" smtClean="0"/>
              <a:t>Launch </a:t>
            </a:r>
            <a:r>
              <a:rPr lang="sv-SE" sz="1400" dirty="0" smtClean="0"/>
              <a:t>on </a:t>
            </a:r>
            <a:r>
              <a:rPr lang="sv-SE" sz="1400" dirty="0" err="1" smtClean="0"/>
              <a:t>March</a:t>
            </a:r>
            <a:r>
              <a:rPr lang="sv-SE" sz="1400" dirty="0" smtClean="0"/>
              <a:t> 12,</a:t>
            </a:r>
            <a:r>
              <a:rPr lang="uk-UA" sz="1400" dirty="0" smtClean="0"/>
              <a:t> </a:t>
            </a:r>
            <a:r>
              <a:rPr lang="uk-UA" sz="1400" dirty="0"/>
              <a:t>2015      </a:t>
            </a:r>
          </a:p>
        </p:txBody>
      </p:sp>
      <p:grpSp>
        <p:nvGrpSpPr>
          <p:cNvPr id="55303" name="Group 7"/>
          <p:cNvGrpSpPr>
            <a:grpSpLocks/>
          </p:cNvGrpSpPr>
          <p:nvPr/>
        </p:nvGrpSpPr>
        <p:grpSpPr bwMode="auto">
          <a:xfrm>
            <a:off x="228600" y="1066800"/>
            <a:ext cx="3967163" cy="3656013"/>
            <a:chOff x="144" y="672"/>
            <a:chExt cx="2499" cy="2303"/>
          </a:xfrm>
        </p:grpSpPr>
        <p:sp>
          <p:nvSpPr>
            <p:cNvPr id="55304" name="Text Box 8"/>
            <p:cNvSpPr txBox="1">
              <a:spLocks noChangeArrowheads="1"/>
            </p:cNvSpPr>
            <p:nvPr/>
          </p:nvSpPr>
          <p:spPr bwMode="auto">
            <a:xfrm>
              <a:off x="1940" y="839"/>
              <a:ext cx="254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Earth</a:t>
              </a:r>
            </a:p>
          </p:txBody>
        </p:sp>
        <p:graphicFrame>
          <p:nvGraphicFramePr>
            <p:cNvPr id="55305" name="Object 9"/>
            <p:cNvGraphicFramePr>
              <a:graphicFrameLocks noChangeAspect="1"/>
            </p:cNvGraphicFramePr>
            <p:nvPr/>
          </p:nvGraphicFramePr>
          <p:xfrm>
            <a:off x="182" y="672"/>
            <a:ext cx="2461" cy="17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" r:id="rId5" imgW="3361905" imgH="2428571" progId="">
                    <p:embed/>
                  </p:oleObj>
                </mc:Choice>
                <mc:Fallback>
                  <p:oleObj r:id="rId5" imgW="3361905" imgH="242857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" y="672"/>
                          <a:ext cx="2461" cy="174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6" name="Rectangle 10"/>
            <p:cNvSpPr>
              <a:spLocks noChangeArrowheads="1"/>
            </p:cNvSpPr>
            <p:nvPr/>
          </p:nvSpPr>
          <p:spPr bwMode="auto">
            <a:xfrm rot="480000">
              <a:off x="1240" y="1138"/>
              <a:ext cx="336" cy="83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7" name="Rectangle 11"/>
            <p:cNvSpPr>
              <a:spLocks noChangeArrowheads="1"/>
            </p:cNvSpPr>
            <p:nvPr/>
          </p:nvSpPr>
          <p:spPr bwMode="auto">
            <a:xfrm rot="300000">
              <a:off x="1237" y="1079"/>
              <a:ext cx="81" cy="4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 rot="300000">
              <a:off x="1183" y="1055"/>
              <a:ext cx="80" cy="4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9" name="Rectangle 13"/>
            <p:cNvSpPr>
              <a:spLocks noChangeArrowheads="1"/>
            </p:cNvSpPr>
            <p:nvPr/>
          </p:nvSpPr>
          <p:spPr bwMode="auto">
            <a:xfrm>
              <a:off x="1183" y="1102"/>
              <a:ext cx="53" cy="48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0" name="Oval 14"/>
            <p:cNvSpPr>
              <a:spLocks noChangeArrowheads="1"/>
            </p:cNvSpPr>
            <p:nvPr/>
          </p:nvSpPr>
          <p:spPr bwMode="auto">
            <a:xfrm rot="20460000">
              <a:off x="854" y="1506"/>
              <a:ext cx="814" cy="114"/>
            </a:xfrm>
            <a:prstGeom prst="ellipse">
              <a:avLst/>
            </a:prstGeom>
            <a:noFill/>
            <a:ln w="6480" cap="sq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1" name="Rectangle 15"/>
            <p:cNvSpPr>
              <a:spLocks noChangeArrowheads="1"/>
            </p:cNvSpPr>
            <p:nvPr/>
          </p:nvSpPr>
          <p:spPr bwMode="auto">
            <a:xfrm>
              <a:off x="237" y="1630"/>
              <a:ext cx="182" cy="123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Text Box 16"/>
            <p:cNvSpPr txBox="1">
              <a:spLocks noChangeArrowheads="1"/>
            </p:cNvSpPr>
            <p:nvPr/>
          </p:nvSpPr>
          <p:spPr bwMode="auto">
            <a:xfrm>
              <a:off x="144" y="1582"/>
              <a:ext cx="251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>
                <a:lnSpc>
                  <a:spcPct val="8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Solar</a:t>
              </a:r>
            </a:p>
            <a:p>
              <a:pPr algn="l">
                <a:lnSpc>
                  <a:spcPct val="8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Wind</a:t>
              </a:r>
            </a:p>
          </p:txBody>
        </p:sp>
        <p:sp>
          <p:nvSpPr>
            <p:cNvPr id="55313" name="Rectangle 17"/>
            <p:cNvSpPr>
              <a:spLocks noChangeArrowheads="1"/>
            </p:cNvSpPr>
            <p:nvPr/>
          </p:nvSpPr>
          <p:spPr bwMode="auto">
            <a:xfrm rot="20460000">
              <a:off x="1704" y="1363"/>
              <a:ext cx="268" cy="77"/>
            </a:xfrm>
            <a:prstGeom prst="rect">
              <a:avLst/>
            </a:prstGeom>
            <a:solidFill>
              <a:srgbClr val="F4C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18"/>
            <p:cNvSpPr txBox="1">
              <a:spLocks noChangeArrowheads="1"/>
            </p:cNvSpPr>
            <p:nvPr/>
          </p:nvSpPr>
          <p:spPr bwMode="auto">
            <a:xfrm>
              <a:off x="292" y="2126"/>
              <a:ext cx="115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5" name="Text Box 19"/>
            <p:cNvSpPr txBox="1">
              <a:spLocks noChangeArrowheads="1"/>
            </p:cNvSpPr>
            <p:nvPr/>
          </p:nvSpPr>
          <p:spPr bwMode="auto">
            <a:xfrm>
              <a:off x="780" y="2048"/>
              <a:ext cx="115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6" name="Text Box 20"/>
            <p:cNvSpPr txBox="1">
              <a:spLocks noChangeArrowheads="1"/>
            </p:cNvSpPr>
            <p:nvPr/>
          </p:nvSpPr>
          <p:spPr bwMode="auto">
            <a:xfrm>
              <a:off x="2007" y="1804"/>
              <a:ext cx="115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7" name="Text Box 21"/>
            <p:cNvSpPr txBox="1">
              <a:spLocks noChangeArrowheads="1"/>
            </p:cNvSpPr>
            <p:nvPr/>
          </p:nvSpPr>
          <p:spPr bwMode="auto">
            <a:xfrm>
              <a:off x="2084" y="1631"/>
              <a:ext cx="115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8" name="Line 22"/>
            <p:cNvSpPr>
              <a:spLocks noChangeShapeType="1"/>
            </p:cNvSpPr>
            <p:nvPr/>
          </p:nvSpPr>
          <p:spPr bwMode="auto">
            <a:xfrm>
              <a:off x="1739" y="1359"/>
              <a:ext cx="804" cy="930"/>
            </a:xfrm>
            <a:prstGeom prst="line">
              <a:avLst/>
            </a:prstGeom>
            <a:noFill/>
            <a:ln w="936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Line 23"/>
            <p:cNvSpPr>
              <a:spLocks noChangeShapeType="1"/>
            </p:cNvSpPr>
            <p:nvPr/>
          </p:nvSpPr>
          <p:spPr bwMode="auto">
            <a:xfrm>
              <a:off x="1464" y="1383"/>
              <a:ext cx="24" cy="1575"/>
            </a:xfrm>
            <a:prstGeom prst="line">
              <a:avLst/>
            </a:prstGeom>
            <a:noFill/>
            <a:ln w="936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0" name="Line 24"/>
            <p:cNvSpPr>
              <a:spLocks noChangeShapeType="1"/>
            </p:cNvSpPr>
            <p:nvPr/>
          </p:nvSpPr>
          <p:spPr bwMode="auto">
            <a:xfrm>
              <a:off x="1740" y="1539"/>
              <a:ext cx="801" cy="1431"/>
            </a:xfrm>
            <a:prstGeom prst="line">
              <a:avLst/>
            </a:prstGeom>
            <a:noFill/>
            <a:ln w="936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1" name="AutoShape 25"/>
            <p:cNvSpPr>
              <a:spLocks noChangeArrowheads="1"/>
            </p:cNvSpPr>
            <p:nvPr/>
          </p:nvSpPr>
          <p:spPr bwMode="auto">
            <a:xfrm>
              <a:off x="970" y="1022"/>
              <a:ext cx="507" cy="188"/>
            </a:xfrm>
            <a:custGeom>
              <a:avLst/>
              <a:gdLst>
                <a:gd name="G0" fmla="+- 1 0 0"/>
                <a:gd name="T0" fmla="*/ 165 256 1"/>
                <a:gd name="T1" fmla="*/ 0 256 1"/>
                <a:gd name="G1" fmla="+- 0 T0 T1"/>
                <a:gd name="G2" fmla="sin 0 G1"/>
                <a:gd name="G3" fmla="+- 204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02 0 0"/>
                <a:gd name="G10" fmla="+- 1 0 0"/>
                <a:gd name="G11" fmla="+- 1 0 0"/>
                <a:gd name="G12" fmla="*/ 1 35987 55552"/>
                <a:gd name="G13" fmla="*/ G12 1 180"/>
                <a:gd name="G14" fmla="*/ 0 1 G13"/>
                <a:gd name="G15" fmla="+- 1 0 0"/>
                <a:gd name="G16" fmla="+- 1 0 0"/>
                <a:gd name="T2" fmla="*/ 0 256 1"/>
                <a:gd name="T3" fmla="*/ 0 256 1"/>
                <a:gd name="G17" fmla="+- 0 T2 T3"/>
                <a:gd name="G18" fmla="cos 54736 G17"/>
                <a:gd name="T4" fmla="*/ 0 256 1"/>
                <a:gd name="T5" fmla="*/ 0 256 1"/>
                <a:gd name="G19" fmla="+- 0 T4 T5"/>
                <a:gd name="G20" fmla="sin 54757 G19"/>
                <a:gd name="G21" fmla="+- G18 G20 0"/>
                <a:gd name="G22" fmla="+- G21 10800 0"/>
                <a:gd name="G23" fmla="+- 1 0 0"/>
                <a:gd name="G24" fmla="+- 1 0 0"/>
                <a:gd name="G25" fmla="+- 1 0 0"/>
                <a:gd name="G26" fmla="+- 1 0 0"/>
                <a:gd name="T6" fmla="*/ 2147483647 w 489"/>
                <a:gd name="T7" fmla="*/ 8705858 h 207"/>
                <a:gd name="T8" fmla="*/ 1072184692 w 489"/>
                <a:gd name="T9" fmla="*/ 10274461 h 207"/>
                <a:gd name="T10" fmla="*/ 0 w 489"/>
                <a:gd name="T11" fmla="*/ 12626239 h 207"/>
                <a:gd name="T12" fmla="*/ 2147483647 w 489"/>
                <a:gd name="T13" fmla="*/ 12847795 h 207"/>
                <a:gd name="T14" fmla="*/ 2147483647 w 489"/>
                <a:gd name="T15" fmla="*/ 11758234 h 207"/>
                <a:gd name="T16" fmla="*/ 2147483647 w 489"/>
                <a:gd name="T17" fmla="*/ 9669223 h 207"/>
                <a:gd name="T18" fmla="*/ 2147483647 w 489"/>
                <a:gd name="T19" fmla="*/ 7998566 h 207"/>
                <a:gd name="T20" fmla="*/ 2147483647 w 489"/>
                <a:gd name="T21" fmla="*/ 6451920 h 207"/>
                <a:gd name="T22" fmla="*/ 2147483647 w 489"/>
                <a:gd name="T23" fmla="*/ 6364034 h 207"/>
                <a:gd name="T24" fmla="*/ 2147483647 w 489"/>
                <a:gd name="T25" fmla="*/ 7998566 h 207"/>
                <a:gd name="T26" fmla="*/ 2147483647 w 489"/>
                <a:gd name="T27" fmla="*/ 3539796 h 207"/>
                <a:gd name="T28" fmla="*/ 2147483647 w 489"/>
                <a:gd name="T29" fmla="*/ 0 h 207"/>
                <a:gd name="T30" fmla="*/ 2147483647 w 489"/>
                <a:gd name="T31" fmla="*/ 0 h 207"/>
                <a:gd name="T32" fmla="*/ 2147483647 w 489"/>
                <a:gd name="T33" fmla="*/ 356200 h 207"/>
                <a:gd name="T34" fmla="*/ 2147483647 w 489"/>
                <a:gd name="T35" fmla="*/ 1304580 h 207"/>
                <a:gd name="T36" fmla="*/ 2147483647 w 489"/>
                <a:gd name="T37" fmla="*/ 3138157 h 207"/>
                <a:gd name="T38" fmla="*/ 2147483647 w 489"/>
                <a:gd name="T39" fmla="*/ 5373525 h 207"/>
                <a:gd name="T40" fmla="*/ 2147483647 w 489"/>
                <a:gd name="T41" fmla="*/ 7097350 h 207"/>
                <a:gd name="T42" fmla="*/ 2147483647 w 489"/>
                <a:gd name="T43" fmla="*/ 8705858 h 207"/>
                <a:gd name="T44" fmla="*/ 0 w 489"/>
                <a:gd name="T45" fmla="*/ 0 h 207"/>
                <a:gd name="T46" fmla="*/ 489 w 489"/>
                <a:gd name="T47" fmla="*/ 207 h 207"/>
              </a:gdLst>
              <a:ahLst/>
              <a:cxnLst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T44" t="T45" r="T46" b="T47"/>
              <a:pathLst>
                <a:path w="489" h="207">
                  <a:moveTo>
                    <a:pt x="21" y="141"/>
                  </a:moveTo>
                  <a:lnTo>
                    <a:pt x="9" y="165"/>
                  </a:lnTo>
                  <a:lnTo>
                    <a:pt x="0" y="204"/>
                  </a:lnTo>
                  <a:lnTo>
                    <a:pt x="63" y="207"/>
                  </a:lnTo>
                  <a:lnTo>
                    <a:pt x="84" y="189"/>
                  </a:lnTo>
                  <a:lnTo>
                    <a:pt x="102" y="156"/>
                  </a:lnTo>
                  <a:lnTo>
                    <a:pt x="132" y="129"/>
                  </a:lnTo>
                  <a:lnTo>
                    <a:pt x="210" y="105"/>
                  </a:lnTo>
                  <a:lnTo>
                    <a:pt x="270" y="102"/>
                  </a:lnTo>
                  <a:lnTo>
                    <a:pt x="462" y="129"/>
                  </a:lnTo>
                  <a:lnTo>
                    <a:pt x="489" y="57"/>
                  </a:lnTo>
                  <a:lnTo>
                    <a:pt x="264" y="0"/>
                  </a:lnTo>
                  <a:lnTo>
                    <a:pt x="225" y="0"/>
                  </a:lnTo>
                  <a:lnTo>
                    <a:pt x="189" y="6"/>
                  </a:lnTo>
                  <a:lnTo>
                    <a:pt x="129" y="21"/>
                  </a:lnTo>
                  <a:lnTo>
                    <a:pt x="81" y="51"/>
                  </a:lnTo>
                  <a:lnTo>
                    <a:pt x="51" y="87"/>
                  </a:lnTo>
                  <a:lnTo>
                    <a:pt x="30" y="114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233AE"/>
            </a:solidFill>
            <a:ln w="12600" cap="sq">
              <a:solidFill>
                <a:srgbClr val="0233A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2" name="Text Box 26"/>
            <p:cNvSpPr txBox="1">
              <a:spLocks noChangeArrowheads="1"/>
            </p:cNvSpPr>
            <p:nvPr/>
          </p:nvSpPr>
          <p:spPr bwMode="auto">
            <a:xfrm>
              <a:off x="1167" y="793"/>
              <a:ext cx="51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Earth Magnetic</a:t>
              </a:r>
            </a:p>
            <a:p>
              <a:pPr algn="l">
                <a:lnSpc>
                  <a:spcPct val="9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Field Lines</a:t>
              </a:r>
            </a:p>
          </p:txBody>
        </p:sp>
        <p:sp>
          <p:nvSpPr>
            <p:cNvPr id="55323" name="AutoShape 27"/>
            <p:cNvSpPr>
              <a:spLocks noChangeArrowheads="1"/>
            </p:cNvSpPr>
            <p:nvPr/>
          </p:nvSpPr>
          <p:spPr bwMode="auto">
            <a:xfrm>
              <a:off x="1441" y="1057"/>
              <a:ext cx="373" cy="101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 0 0"/>
                <a:gd name="G4" fmla="+- 15 0 0"/>
                <a:gd name="G5" fmla="+- 1 0 0"/>
                <a:gd name="G6" fmla="+- 1 0 0"/>
                <a:gd name="G7" fmla="+- 1 0 0"/>
                <a:gd name="G8" fmla="+- 90 0 0"/>
                <a:gd name="T0" fmla="*/ 2147483647 w 360"/>
                <a:gd name="T1" fmla="*/ 822209 h 111"/>
                <a:gd name="T2" fmla="*/ 2147483647 w 360"/>
                <a:gd name="T3" fmla="*/ 1579977 h 111"/>
                <a:gd name="T4" fmla="*/ 2147483647 w 360"/>
                <a:gd name="T5" fmla="*/ 1964296 h 111"/>
                <a:gd name="T6" fmla="*/ 2147483647 w 360"/>
                <a:gd name="T7" fmla="*/ 1386620 h 111"/>
                <a:gd name="T8" fmla="*/ 2147483647 w 360"/>
                <a:gd name="T9" fmla="*/ 1022206 h 111"/>
                <a:gd name="T10" fmla="*/ 2147483647 w 360"/>
                <a:gd name="T11" fmla="*/ 580408 h 111"/>
                <a:gd name="T12" fmla="*/ 2147483647 w 360"/>
                <a:gd name="T13" fmla="*/ 0 h 111"/>
                <a:gd name="T14" fmla="*/ 2147483647 w 360"/>
                <a:gd name="T15" fmla="*/ 7414126 h 111"/>
                <a:gd name="T16" fmla="*/ 0 w 360"/>
                <a:gd name="T17" fmla="*/ 5972564 h 111"/>
                <a:gd name="T18" fmla="*/ 0 w 360"/>
                <a:gd name="T19" fmla="*/ 0 h 111"/>
                <a:gd name="T20" fmla="*/ 360 w 360"/>
                <a:gd name="T2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T18" t="T19" r="T20" b="T21"/>
              <a:pathLst>
                <a:path w="360" h="111">
                  <a:moveTo>
                    <a:pt x="21" y="12"/>
                  </a:moveTo>
                  <a:lnTo>
                    <a:pt x="63" y="24"/>
                  </a:lnTo>
                  <a:lnTo>
                    <a:pt x="99" y="30"/>
                  </a:lnTo>
                  <a:lnTo>
                    <a:pt x="198" y="21"/>
                  </a:lnTo>
                  <a:lnTo>
                    <a:pt x="261" y="15"/>
                  </a:lnTo>
                  <a:lnTo>
                    <a:pt x="282" y="9"/>
                  </a:lnTo>
                  <a:lnTo>
                    <a:pt x="360" y="0"/>
                  </a:lnTo>
                  <a:lnTo>
                    <a:pt x="192" y="111"/>
                  </a:lnTo>
                  <a:lnTo>
                    <a:pt x="0" y="90"/>
                  </a:lnTo>
                </a:path>
              </a:pathLst>
            </a:custGeom>
            <a:solidFill>
              <a:srgbClr val="0233AE"/>
            </a:solidFill>
            <a:ln w="12600" cap="sq">
              <a:solidFill>
                <a:srgbClr val="0233A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4" name="Line 28"/>
            <p:cNvSpPr>
              <a:spLocks noChangeShapeType="1"/>
            </p:cNvSpPr>
            <p:nvPr/>
          </p:nvSpPr>
          <p:spPr bwMode="auto">
            <a:xfrm flipH="1">
              <a:off x="1173" y="1015"/>
              <a:ext cx="374" cy="465"/>
            </a:xfrm>
            <a:prstGeom prst="line">
              <a:avLst/>
            </a:prstGeom>
            <a:noFill/>
            <a:ln w="1908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Rectangle 29"/>
            <p:cNvSpPr>
              <a:spLocks noChangeArrowheads="1"/>
            </p:cNvSpPr>
            <p:nvPr/>
          </p:nvSpPr>
          <p:spPr bwMode="auto">
            <a:xfrm>
              <a:off x="1465" y="1362"/>
              <a:ext cx="271" cy="184"/>
            </a:xfrm>
            <a:prstGeom prst="rect">
              <a:avLst/>
            </a:prstGeom>
            <a:noFill/>
            <a:ln w="1260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6" name="Line 30"/>
            <p:cNvSpPr>
              <a:spLocks noChangeShapeType="1"/>
            </p:cNvSpPr>
            <p:nvPr/>
          </p:nvSpPr>
          <p:spPr bwMode="auto">
            <a:xfrm>
              <a:off x="1459" y="1547"/>
              <a:ext cx="26" cy="739"/>
            </a:xfrm>
            <a:prstGeom prst="line">
              <a:avLst/>
            </a:prstGeom>
            <a:noFill/>
            <a:ln w="936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AutoShape 31"/>
            <p:cNvSpPr>
              <a:spLocks noChangeArrowheads="1"/>
            </p:cNvSpPr>
            <p:nvPr/>
          </p:nvSpPr>
          <p:spPr bwMode="auto">
            <a:xfrm>
              <a:off x="786" y="1033"/>
              <a:ext cx="248" cy="249"/>
            </a:xfrm>
            <a:custGeom>
              <a:avLst/>
              <a:gdLst>
                <a:gd name="G0" fmla="+- 255 0 0"/>
                <a:gd name="G1" fmla="+- 1 0 0"/>
                <a:gd name="G2" fmla="+- 1 0 0"/>
                <a:gd name="T0" fmla="*/ 0 256 1"/>
                <a:gd name="T1" fmla="*/ 0 256 1"/>
                <a:gd name="G3" fmla="+- 0 T0 T1"/>
                <a:gd name="G4" fmla="cos 54736 G3"/>
                <a:gd name="T2" fmla="*/ 0 256 1"/>
                <a:gd name="T3" fmla="*/ 0 256 1"/>
                <a:gd name="G5" fmla="+- 0 T2 T3"/>
                <a:gd name="G6" fmla="sin 54868 G5"/>
                <a:gd name="G7" fmla="+- G4 G6 0"/>
                <a:gd name="G8" fmla="+- G7 10800 0"/>
                <a:gd name="G9" fmla="+- 1 0 0"/>
                <a:gd name="G10" fmla="+- 1 0 0"/>
                <a:gd name="G11" fmla="+- 1 0 0"/>
                <a:gd name="G12" fmla="+- 1 0 0"/>
                <a:gd name="G13" fmla="+- 255 0 0"/>
                <a:gd name="T4" fmla="*/ 0 w 219"/>
                <a:gd name="T5" fmla="*/ 517893745 h 255"/>
                <a:gd name="T6" fmla="*/ 2147483647 w 219"/>
                <a:gd name="T7" fmla="*/ 407009626 h 255"/>
                <a:gd name="T8" fmla="*/ 2147483647 w 219"/>
                <a:gd name="T9" fmla="*/ 346129121 h 255"/>
                <a:gd name="T10" fmla="*/ 2147483647 w 219"/>
                <a:gd name="T11" fmla="*/ 267471156 h 255"/>
                <a:gd name="T12" fmla="*/ 2147483647 w 219"/>
                <a:gd name="T13" fmla="*/ 157448292 h 255"/>
                <a:gd name="T14" fmla="*/ 2147483647 w 219"/>
                <a:gd name="T15" fmla="*/ 60399169 h 255"/>
                <a:gd name="T16" fmla="*/ 2147483647 w 219"/>
                <a:gd name="T17" fmla="*/ 0 h 255"/>
                <a:gd name="T18" fmla="*/ 2147483647 w 219"/>
                <a:gd name="T19" fmla="*/ 219245531 h 255"/>
                <a:gd name="T20" fmla="*/ 0 w 219"/>
                <a:gd name="T21" fmla="*/ 517893745 h 255"/>
                <a:gd name="T22" fmla="*/ 0 w 219"/>
                <a:gd name="T23" fmla="*/ 0 h 255"/>
                <a:gd name="T24" fmla="*/ 219 w 219"/>
                <a:gd name="T25" fmla="*/ 255 h 255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T22" t="T23" r="T24" b="T25"/>
              <a:pathLst>
                <a:path w="219" h="255">
                  <a:moveTo>
                    <a:pt x="0" y="255"/>
                  </a:moveTo>
                  <a:lnTo>
                    <a:pt x="42" y="201"/>
                  </a:lnTo>
                  <a:lnTo>
                    <a:pt x="105" y="171"/>
                  </a:lnTo>
                  <a:lnTo>
                    <a:pt x="129" y="132"/>
                  </a:lnTo>
                  <a:lnTo>
                    <a:pt x="156" y="78"/>
                  </a:lnTo>
                  <a:lnTo>
                    <a:pt x="198" y="30"/>
                  </a:lnTo>
                  <a:lnTo>
                    <a:pt x="219" y="0"/>
                  </a:lnTo>
                  <a:lnTo>
                    <a:pt x="81" y="108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0233AE"/>
            </a:solidFill>
            <a:ln w="12600" cap="sq">
              <a:solidFill>
                <a:srgbClr val="0233A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8" name="AutoShape 32"/>
            <p:cNvSpPr>
              <a:spLocks noChangeArrowheads="1"/>
            </p:cNvSpPr>
            <p:nvPr/>
          </p:nvSpPr>
          <p:spPr bwMode="auto">
            <a:xfrm>
              <a:off x="901" y="1107"/>
              <a:ext cx="99" cy="98"/>
            </a:xfrm>
            <a:custGeom>
              <a:avLst/>
              <a:gdLst>
                <a:gd name="G0" fmla="+- 1 0 0"/>
                <a:gd name="G1" fmla="+- 0 0 0"/>
                <a:gd name="G2" fmla="+- 108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T0" fmla="*/ 2147483647 w 96"/>
                <a:gd name="T1" fmla="*/ 0 h 108"/>
                <a:gd name="T2" fmla="*/ 1694574841 w 96"/>
                <a:gd name="T3" fmla="*/ 7643601 h 108"/>
                <a:gd name="T4" fmla="*/ 0 w 96"/>
                <a:gd name="T5" fmla="*/ 9479310 h 108"/>
                <a:gd name="T6" fmla="*/ 2147483647 w 96"/>
                <a:gd name="T7" fmla="*/ 9479310 h 108"/>
                <a:gd name="T8" fmla="*/ 2147483647 w 96"/>
                <a:gd name="T9" fmla="*/ 5869505 h 108"/>
                <a:gd name="T10" fmla="*/ 2147483647 w 96"/>
                <a:gd name="T11" fmla="*/ 3155198 h 108"/>
                <a:gd name="T12" fmla="*/ 2147483647 w 96"/>
                <a:gd name="T13" fmla="*/ 751438 h 108"/>
                <a:gd name="T14" fmla="*/ 2147483647 w 96"/>
                <a:gd name="T15" fmla="*/ 0 h 108"/>
                <a:gd name="T16" fmla="*/ 0 w 96"/>
                <a:gd name="T17" fmla="*/ 0 h 108"/>
                <a:gd name="T18" fmla="*/ 96 w 96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96" h="108">
                  <a:moveTo>
                    <a:pt x="72" y="0"/>
                  </a:moveTo>
                  <a:lnTo>
                    <a:pt x="15" y="87"/>
                  </a:lnTo>
                  <a:lnTo>
                    <a:pt x="0" y="108"/>
                  </a:lnTo>
                  <a:lnTo>
                    <a:pt x="66" y="108"/>
                  </a:lnTo>
                  <a:lnTo>
                    <a:pt x="72" y="66"/>
                  </a:lnTo>
                  <a:lnTo>
                    <a:pt x="84" y="36"/>
                  </a:lnTo>
                  <a:lnTo>
                    <a:pt x="96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1260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9" name="Text Box 33"/>
            <p:cNvSpPr txBox="1">
              <a:spLocks noChangeArrowheads="1"/>
            </p:cNvSpPr>
            <p:nvPr/>
          </p:nvSpPr>
          <p:spPr bwMode="auto">
            <a:xfrm>
              <a:off x="742" y="1043"/>
              <a:ext cx="270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algn="ctr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buClrTx/>
                <a:buFontTx/>
                <a:buNone/>
              </a:pPr>
              <a:r>
                <a:rPr lang="uk-UA" sz="1200" b="0" baseline="-25000">
                  <a:solidFill>
                    <a:srgbClr val="FFFFFF"/>
                  </a:solidFill>
                </a:rPr>
                <a:t>Earth </a:t>
              </a:r>
            </a:p>
          </p:txBody>
        </p:sp>
        <p:sp>
          <p:nvSpPr>
            <p:cNvPr id="55330" name="Line 34"/>
            <p:cNvSpPr>
              <a:spLocks noChangeShapeType="1"/>
            </p:cNvSpPr>
            <p:nvPr/>
          </p:nvSpPr>
          <p:spPr bwMode="auto">
            <a:xfrm flipH="1">
              <a:off x="974" y="1169"/>
              <a:ext cx="9" cy="403"/>
            </a:xfrm>
            <a:prstGeom prst="line">
              <a:avLst/>
            </a:prstGeom>
            <a:noFill/>
            <a:ln w="19080" cap="sq">
              <a:solidFill>
                <a:srgbClr val="FFFF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5331" name="Picture 3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2299"/>
              <a:ext cx="1039" cy="676"/>
            </a:xfrm>
            <a:prstGeom prst="rect">
              <a:avLst/>
            </a:prstGeom>
            <a:noFill/>
            <a:ln w="19080" cap="sq">
              <a:solidFill>
                <a:srgbClr val="99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5332" name="Oval 36"/>
            <p:cNvSpPr>
              <a:spLocks noChangeArrowheads="1"/>
            </p:cNvSpPr>
            <p:nvPr/>
          </p:nvSpPr>
          <p:spPr bwMode="auto">
            <a:xfrm rot="20460000">
              <a:off x="300" y="1691"/>
              <a:ext cx="814" cy="114"/>
            </a:xfrm>
            <a:prstGeom prst="ellipse">
              <a:avLst/>
            </a:prstGeom>
            <a:noFill/>
            <a:ln w="6480" cap="sq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5333" name="Group 37"/>
            <p:cNvGrpSpPr>
              <a:grpSpLocks/>
            </p:cNvGrpSpPr>
            <p:nvPr/>
          </p:nvGrpSpPr>
          <p:grpSpPr bwMode="auto">
            <a:xfrm>
              <a:off x="1493" y="1384"/>
              <a:ext cx="226" cy="147"/>
              <a:chOff x="1493" y="1384"/>
              <a:chExt cx="226" cy="147"/>
            </a:xfrm>
          </p:grpSpPr>
          <p:sp>
            <p:nvSpPr>
              <p:cNvPr id="55334" name="AutoShape 38"/>
              <p:cNvSpPr>
                <a:spLocks noChangeArrowheads="1"/>
              </p:cNvSpPr>
              <p:nvPr/>
            </p:nvSpPr>
            <p:spPr bwMode="auto">
              <a:xfrm>
                <a:off x="1506" y="1384"/>
                <a:ext cx="202" cy="137"/>
              </a:xfrm>
              <a:prstGeom prst="triangle">
                <a:avLst>
                  <a:gd name="adj" fmla="val 54167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35" name="Line 39"/>
              <p:cNvSpPr>
                <a:spLocks noChangeShapeType="1"/>
              </p:cNvSpPr>
              <p:nvPr/>
            </p:nvSpPr>
            <p:spPr bwMode="auto">
              <a:xfrm>
                <a:off x="1612" y="1405"/>
                <a:ext cx="0" cy="75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6" name="Line 40"/>
              <p:cNvSpPr>
                <a:spLocks noChangeShapeType="1"/>
              </p:cNvSpPr>
              <p:nvPr/>
            </p:nvSpPr>
            <p:spPr bwMode="auto">
              <a:xfrm>
                <a:off x="1594" y="1493"/>
                <a:ext cx="98" cy="14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7" name="Line 41"/>
              <p:cNvSpPr>
                <a:spLocks noChangeShapeType="1"/>
              </p:cNvSpPr>
              <p:nvPr/>
            </p:nvSpPr>
            <p:spPr bwMode="auto">
              <a:xfrm flipV="1">
                <a:off x="1508" y="1484"/>
                <a:ext cx="116" cy="3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8" name="Line 42"/>
              <p:cNvSpPr>
                <a:spLocks noChangeShapeType="1"/>
              </p:cNvSpPr>
              <p:nvPr/>
            </p:nvSpPr>
            <p:spPr bwMode="auto">
              <a:xfrm>
                <a:off x="1617" y="1405"/>
                <a:ext cx="87" cy="113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9" name="Line 43"/>
              <p:cNvSpPr>
                <a:spLocks noChangeShapeType="1"/>
              </p:cNvSpPr>
              <p:nvPr/>
            </p:nvSpPr>
            <p:spPr bwMode="auto">
              <a:xfrm flipH="1">
                <a:off x="1510" y="1399"/>
                <a:ext cx="105" cy="114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0" name="Line 44"/>
              <p:cNvSpPr>
                <a:spLocks noChangeShapeType="1"/>
              </p:cNvSpPr>
              <p:nvPr/>
            </p:nvSpPr>
            <p:spPr bwMode="auto">
              <a:xfrm>
                <a:off x="1512" y="1519"/>
                <a:ext cx="19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1" name="Oval 45"/>
              <p:cNvSpPr>
                <a:spLocks noChangeArrowheads="1"/>
              </p:cNvSpPr>
              <p:nvPr/>
            </p:nvSpPr>
            <p:spPr bwMode="auto">
              <a:xfrm>
                <a:off x="1493" y="1493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2" name="Oval 46"/>
              <p:cNvSpPr>
                <a:spLocks noChangeArrowheads="1"/>
              </p:cNvSpPr>
              <p:nvPr/>
            </p:nvSpPr>
            <p:spPr bwMode="auto">
              <a:xfrm>
                <a:off x="1594" y="1384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3" name="Oval 47"/>
              <p:cNvSpPr>
                <a:spLocks noChangeArrowheads="1"/>
              </p:cNvSpPr>
              <p:nvPr/>
            </p:nvSpPr>
            <p:spPr bwMode="auto">
              <a:xfrm>
                <a:off x="1590" y="1467"/>
                <a:ext cx="43" cy="36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4" name="Oval 48"/>
              <p:cNvSpPr>
                <a:spLocks noChangeArrowheads="1"/>
              </p:cNvSpPr>
              <p:nvPr/>
            </p:nvSpPr>
            <p:spPr bwMode="auto">
              <a:xfrm>
                <a:off x="1677" y="1493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45" name="Group 49"/>
            <p:cNvGrpSpPr>
              <a:grpSpLocks/>
            </p:cNvGrpSpPr>
            <p:nvPr/>
          </p:nvGrpSpPr>
          <p:grpSpPr bwMode="auto">
            <a:xfrm>
              <a:off x="522" y="1624"/>
              <a:ext cx="226" cy="147"/>
              <a:chOff x="522" y="1624"/>
              <a:chExt cx="226" cy="147"/>
            </a:xfrm>
          </p:grpSpPr>
          <p:sp>
            <p:nvSpPr>
              <p:cNvPr id="55346" name="AutoShape 50"/>
              <p:cNvSpPr>
                <a:spLocks noChangeArrowheads="1"/>
              </p:cNvSpPr>
              <p:nvPr/>
            </p:nvSpPr>
            <p:spPr bwMode="auto">
              <a:xfrm>
                <a:off x="535" y="1624"/>
                <a:ext cx="202" cy="137"/>
              </a:xfrm>
              <a:prstGeom prst="triangle">
                <a:avLst>
                  <a:gd name="adj" fmla="val 54167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7" name="Line 51"/>
              <p:cNvSpPr>
                <a:spLocks noChangeShapeType="1"/>
              </p:cNvSpPr>
              <p:nvPr/>
            </p:nvSpPr>
            <p:spPr bwMode="auto">
              <a:xfrm>
                <a:off x="641" y="1645"/>
                <a:ext cx="0" cy="75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8" name="Line 52"/>
              <p:cNvSpPr>
                <a:spLocks noChangeShapeType="1"/>
              </p:cNvSpPr>
              <p:nvPr/>
            </p:nvSpPr>
            <p:spPr bwMode="auto">
              <a:xfrm>
                <a:off x="622" y="1733"/>
                <a:ext cx="98" cy="14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Line 53"/>
              <p:cNvSpPr>
                <a:spLocks noChangeShapeType="1"/>
              </p:cNvSpPr>
              <p:nvPr/>
            </p:nvSpPr>
            <p:spPr bwMode="auto">
              <a:xfrm flipV="1">
                <a:off x="537" y="1724"/>
                <a:ext cx="116" cy="3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0" name="Line 54"/>
              <p:cNvSpPr>
                <a:spLocks noChangeShapeType="1"/>
              </p:cNvSpPr>
              <p:nvPr/>
            </p:nvSpPr>
            <p:spPr bwMode="auto">
              <a:xfrm>
                <a:off x="646" y="1645"/>
                <a:ext cx="87" cy="113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1" name="Line 55"/>
              <p:cNvSpPr>
                <a:spLocks noChangeShapeType="1"/>
              </p:cNvSpPr>
              <p:nvPr/>
            </p:nvSpPr>
            <p:spPr bwMode="auto">
              <a:xfrm flipH="1">
                <a:off x="539" y="1639"/>
                <a:ext cx="105" cy="114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2" name="Line 56"/>
              <p:cNvSpPr>
                <a:spLocks noChangeShapeType="1"/>
              </p:cNvSpPr>
              <p:nvPr/>
            </p:nvSpPr>
            <p:spPr bwMode="auto">
              <a:xfrm>
                <a:off x="541" y="1759"/>
                <a:ext cx="19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3" name="Oval 57"/>
              <p:cNvSpPr>
                <a:spLocks noChangeArrowheads="1"/>
              </p:cNvSpPr>
              <p:nvPr/>
            </p:nvSpPr>
            <p:spPr bwMode="auto">
              <a:xfrm>
                <a:off x="522" y="1733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4" name="Oval 58"/>
              <p:cNvSpPr>
                <a:spLocks noChangeArrowheads="1"/>
              </p:cNvSpPr>
              <p:nvPr/>
            </p:nvSpPr>
            <p:spPr bwMode="auto">
              <a:xfrm>
                <a:off x="623" y="1624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5" name="Oval 59"/>
              <p:cNvSpPr>
                <a:spLocks noChangeArrowheads="1"/>
              </p:cNvSpPr>
              <p:nvPr/>
            </p:nvSpPr>
            <p:spPr bwMode="auto">
              <a:xfrm>
                <a:off x="619" y="1707"/>
                <a:ext cx="43" cy="36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6" name="Oval 60"/>
              <p:cNvSpPr>
                <a:spLocks noChangeArrowheads="1"/>
              </p:cNvSpPr>
              <p:nvPr/>
            </p:nvSpPr>
            <p:spPr bwMode="auto">
              <a:xfrm>
                <a:off x="705" y="1733"/>
                <a:ext cx="43" cy="37"/>
              </a:xfrm>
              <a:prstGeom prst="ellipse">
                <a:avLst/>
              </a:prstGeom>
              <a:solidFill>
                <a:srgbClr val="3333CC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55357" name="Picture 6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4495800"/>
            <a:ext cx="9906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7631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83" y="1754188"/>
            <a:ext cx="36861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6088495" y="1570038"/>
            <a:ext cx="222250" cy="357187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auto">
          <a:xfrm flipH="1">
            <a:off x="6701270" y="1589088"/>
            <a:ext cx="138113" cy="357187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6513945" y="1371600"/>
            <a:ext cx="10683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FPI-DES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5702733" y="1389063"/>
            <a:ext cx="106838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FPI-DIS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6485370" y="5738813"/>
            <a:ext cx="1068388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FPI-DES</a:t>
            </a:r>
          </a:p>
        </p:txBody>
      </p:sp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5890058" y="5738813"/>
            <a:ext cx="106838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FPI-DES</a:t>
            </a:r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 flipV="1">
            <a:off x="6267883" y="5303838"/>
            <a:ext cx="144462" cy="44132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0" name="Line 12"/>
          <p:cNvSpPr>
            <a:spLocks noChangeShapeType="1"/>
          </p:cNvSpPr>
          <p:nvPr/>
        </p:nvSpPr>
        <p:spPr bwMode="auto">
          <a:xfrm flipH="1" flipV="1">
            <a:off x="7326745" y="5126038"/>
            <a:ext cx="268288" cy="423862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H="1">
            <a:off x="8026833" y="2427288"/>
            <a:ext cx="393700" cy="41592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 flipH="1" flipV="1">
            <a:off x="8269720" y="3830638"/>
            <a:ext cx="273050" cy="147637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3" name="Text Box 15"/>
          <p:cNvSpPr txBox="1">
            <a:spLocks noChangeArrowheads="1"/>
          </p:cNvSpPr>
          <p:nvPr/>
        </p:nvSpPr>
        <p:spPr bwMode="auto">
          <a:xfrm>
            <a:off x="4039033" y="3289300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FPI-DES</a:t>
            </a:r>
          </a:p>
        </p:txBody>
      </p:sp>
      <p:sp>
        <p:nvSpPr>
          <p:cNvPr id="78864" name="Text Box 16"/>
          <p:cNvSpPr txBox="1">
            <a:spLocks noChangeArrowheads="1"/>
          </p:cNvSpPr>
          <p:nvPr/>
        </p:nvSpPr>
        <p:spPr bwMode="auto">
          <a:xfrm>
            <a:off x="4054908" y="4019550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FPI-DIS</a:t>
            </a:r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>
            <a:off x="4642283" y="3406775"/>
            <a:ext cx="249237" cy="115888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 flipV="1">
            <a:off x="4629583" y="3832225"/>
            <a:ext cx="244475" cy="296863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 flipH="1">
            <a:off x="8296708" y="3217863"/>
            <a:ext cx="285750" cy="19050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4139045" y="4554538"/>
            <a:ext cx="1068388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FEEPS</a:t>
            </a:r>
          </a:p>
        </p:txBody>
      </p:sp>
      <p:sp>
        <p:nvSpPr>
          <p:cNvPr id="78869" name="Line 21"/>
          <p:cNvSpPr>
            <a:spLocks noChangeShapeType="1"/>
          </p:cNvSpPr>
          <p:nvPr/>
        </p:nvSpPr>
        <p:spPr bwMode="auto">
          <a:xfrm flipV="1">
            <a:off x="4662920" y="4324350"/>
            <a:ext cx="269875" cy="27305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4515283" y="5065713"/>
            <a:ext cx="106838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HPCA</a:t>
            </a:r>
          </a:p>
        </p:txBody>
      </p:sp>
      <p:sp>
        <p:nvSpPr>
          <p:cNvPr id="78871" name="Line 23"/>
          <p:cNvSpPr>
            <a:spLocks noChangeShapeType="1"/>
          </p:cNvSpPr>
          <p:nvPr/>
        </p:nvSpPr>
        <p:spPr bwMode="auto">
          <a:xfrm flipV="1">
            <a:off x="5885295" y="4951413"/>
            <a:ext cx="471488" cy="754062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7501370" y="5511800"/>
            <a:ext cx="10683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SDP</a:t>
            </a:r>
          </a:p>
        </p:txBody>
      </p:sp>
      <p:sp>
        <p:nvSpPr>
          <p:cNvPr id="78873" name="Line 25"/>
          <p:cNvSpPr>
            <a:spLocks noChangeShapeType="1"/>
          </p:cNvSpPr>
          <p:nvPr/>
        </p:nvSpPr>
        <p:spPr bwMode="auto">
          <a:xfrm flipH="1" flipV="1">
            <a:off x="6718733" y="5332413"/>
            <a:ext cx="123825" cy="42227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4" name="Line 26"/>
          <p:cNvSpPr>
            <a:spLocks noChangeShapeType="1"/>
          </p:cNvSpPr>
          <p:nvPr/>
        </p:nvSpPr>
        <p:spPr bwMode="auto">
          <a:xfrm flipV="1">
            <a:off x="4888345" y="4687888"/>
            <a:ext cx="330200" cy="41592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5155045" y="1554163"/>
            <a:ext cx="1068388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SDP</a:t>
            </a:r>
          </a:p>
        </p:txBody>
      </p:sp>
      <p:sp>
        <p:nvSpPr>
          <p:cNvPr id="78876" name="Line 28"/>
          <p:cNvSpPr>
            <a:spLocks noChangeShapeType="1"/>
          </p:cNvSpPr>
          <p:nvPr/>
        </p:nvSpPr>
        <p:spPr bwMode="auto">
          <a:xfrm>
            <a:off x="5129645" y="2081213"/>
            <a:ext cx="230188" cy="347662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7" name="Text Box 29"/>
          <p:cNvSpPr txBox="1">
            <a:spLocks noChangeArrowheads="1"/>
          </p:cNvSpPr>
          <p:nvPr/>
        </p:nvSpPr>
        <p:spPr bwMode="auto">
          <a:xfrm>
            <a:off x="8358620" y="2274888"/>
            <a:ext cx="1068388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SDP</a:t>
            </a:r>
          </a:p>
        </p:txBody>
      </p:sp>
      <p:sp>
        <p:nvSpPr>
          <p:cNvPr id="78878" name="Line 30"/>
          <p:cNvSpPr>
            <a:spLocks noChangeShapeType="1"/>
          </p:cNvSpPr>
          <p:nvPr/>
        </p:nvSpPr>
        <p:spPr bwMode="auto">
          <a:xfrm flipH="1" flipV="1">
            <a:off x="6736195" y="4910138"/>
            <a:ext cx="522288" cy="85725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79" name="Text Box 31"/>
          <p:cNvSpPr txBox="1">
            <a:spLocks noChangeArrowheads="1"/>
          </p:cNvSpPr>
          <p:nvPr/>
        </p:nvSpPr>
        <p:spPr bwMode="auto">
          <a:xfrm>
            <a:off x="8347508" y="4714875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EDI-GDU</a:t>
            </a:r>
          </a:p>
        </p:txBody>
      </p:sp>
      <p:sp>
        <p:nvSpPr>
          <p:cNvPr id="78880" name="Line 32"/>
          <p:cNvSpPr>
            <a:spLocks noChangeShapeType="1"/>
          </p:cNvSpPr>
          <p:nvPr/>
        </p:nvSpPr>
        <p:spPr bwMode="auto">
          <a:xfrm flipH="1" flipV="1">
            <a:off x="8218920" y="4535488"/>
            <a:ext cx="184150" cy="30162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81" name="Text Box 33"/>
          <p:cNvSpPr txBox="1">
            <a:spLocks noChangeArrowheads="1"/>
          </p:cNvSpPr>
          <p:nvPr/>
        </p:nvSpPr>
        <p:spPr bwMode="auto">
          <a:xfrm>
            <a:off x="4072370" y="2339975"/>
            <a:ext cx="10683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EDI-GDU</a:t>
            </a:r>
          </a:p>
        </p:txBody>
      </p:sp>
      <p:sp>
        <p:nvSpPr>
          <p:cNvPr id="78882" name="Line 34"/>
          <p:cNvSpPr>
            <a:spLocks noChangeShapeType="1"/>
          </p:cNvSpPr>
          <p:nvPr/>
        </p:nvSpPr>
        <p:spPr bwMode="auto">
          <a:xfrm>
            <a:off x="4708958" y="2514600"/>
            <a:ext cx="153987" cy="220663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83" name="Text Box 35"/>
          <p:cNvSpPr txBox="1">
            <a:spLocks noChangeArrowheads="1"/>
          </p:cNvSpPr>
          <p:nvPr/>
        </p:nvSpPr>
        <p:spPr bwMode="auto">
          <a:xfrm>
            <a:off x="7593445" y="1611313"/>
            <a:ext cx="1608138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INSTRUMENT DECK</a:t>
            </a:r>
          </a:p>
        </p:txBody>
      </p:sp>
      <p:sp>
        <p:nvSpPr>
          <p:cNvPr id="78884" name="Line 36"/>
          <p:cNvSpPr>
            <a:spLocks noChangeShapeType="1"/>
          </p:cNvSpPr>
          <p:nvPr/>
        </p:nvSpPr>
        <p:spPr bwMode="auto">
          <a:xfrm flipH="1">
            <a:off x="7326745" y="1800225"/>
            <a:ext cx="463550" cy="67310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85" name="Text Box 37"/>
          <p:cNvSpPr txBox="1">
            <a:spLocks noChangeArrowheads="1"/>
          </p:cNvSpPr>
          <p:nvPr/>
        </p:nvSpPr>
        <p:spPr bwMode="auto">
          <a:xfrm>
            <a:off x="8176058" y="1936750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ASPOC</a:t>
            </a:r>
          </a:p>
        </p:txBody>
      </p:sp>
      <p:sp>
        <p:nvSpPr>
          <p:cNvPr id="78886" name="Line 38"/>
          <p:cNvSpPr>
            <a:spLocks noChangeShapeType="1"/>
          </p:cNvSpPr>
          <p:nvPr/>
        </p:nvSpPr>
        <p:spPr bwMode="auto">
          <a:xfrm flipH="1">
            <a:off x="7850620" y="2078038"/>
            <a:ext cx="390525" cy="58420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87" name="Text Box 39"/>
          <p:cNvSpPr txBox="1">
            <a:spLocks noChangeArrowheads="1"/>
          </p:cNvSpPr>
          <p:nvPr/>
        </p:nvSpPr>
        <p:spPr bwMode="auto">
          <a:xfrm>
            <a:off x="5010583" y="5526088"/>
            <a:ext cx="106838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ASPOC</a:t>
            </a:r>
          </a:p>
        </p:txBody>
      </p:sp>
      <p:sp>
        <p:nvSpPr>
          <p:cNvPr id="78888" name="Line 40"/>
          <p:cNvSpPr>
            <a:spLocks noChangeShapeType="1"/>
          </p:cNvSpPr>
          <p:nvPr/>
        </p:nvSpPr>
        <p:spPr bwMode="auto">
          <a:xfrm flipV="1">
            <a:off x="5382058" y="4927600"/>
            <a:ext cx="377825" cy="619125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89" name="Text Box 41"/>
          <p:cNvSpPr txBox="1">
            <a:spLocks noChangeArrowheads="1"/>
          </p:cNvSpPr>
          <p:nvPr/>
        </p:nvSpPr>
        <p:spPr bwMode="auto">
          <a:xfrm>
            <a:off x="4901045" y="1889125"/>
            <a:ext cx="41433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EIS</a:t>
            </a:r>
          </a:p>
        </p:txBody>
      </p:sp>
      <p:sp>
        <p:nvSpPr>
          <p:cNvPr id="78890" name="Line 42"/>
          <p:cNvSpPr>
            <a:spLocks noChangeShapeType="1"/>
          </p:cNvSpPr>
          <p:nvPr/>
        </p:nvSpPr>
        <p:spPr bwMode="auto">
          <a:xfrm>
            <a:off x="5440795" y="1746250"/>
            <a:ext cx="357188" cy="427038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91" name="Text Box 43"/>
          <p:cNvSpPr txBox="1">
            <a:spLocks noChangeArrowheads="1"/>
          </p:cNvSpPr>
          <p:nvPr/>
        </p:nvSpPr>
        <p:spPr bwMode="auto">
          <a:xfrm>
            <a:off x="5547158" y="1724025"/>
            <a:ext cx="539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2" name="Text Box 44"/>
          <p:cNvSpPr txBox="1">
            <a:spLocks noChangeArrowheads="1"/>
          </p:cNvSpPr>
          <p:nvPr/>
        </p:nvSpPr>
        <p:spPr bwMode="auto">
          <a:xfrm>
            <a:off x="8464983" y="3889375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FPI-DES</a:t>
            </a:r>
          </a:p>
        </p:txBody>
      </p:sp>
      <p:sp>
        <p:nvSpPr>
          <p:cNvPr id="78893" name="Text Box 45"/>
          <p:cNvSpPr txBox="1">
            <a:spLocks noChangeArrowheads="1"/>
          </p:cNvSpPr>
          <p:nvPr/>
        </p:nvSpPr>
        <p:spPr bwMode="auto">
          <a:xfrm>
            <a:off x="8509433" y="3079750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FPI-DIS</a:t>
            </a:r>
          </a:p>
        </p:txBody>
      </p:sp>
      <p:sp>
        <p:nvSpPr>
          <p:cNvPr id="78894" name="Text Box 46"/>
          <p:cNvSpPr txBox="1">
            <a:spLocks noChangeArrowheads="1"/>
          </p:cNvSpPr>
          <p:nvPr/>
        </p:nvSpPr>
        <p:spPr bwMode="auto">
          <a:xfrm>
            <a:off x="5504295" y="5627688"/>
            <a:ext cx="4937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CEB</a:t>
            </a:r>
          </a:p>
        </p:txBody>
      </p:sp>
      <p:sp>
        <p:nvSpPr>
          <p:cNvPr id="78895" name="Text Box 47"/>
          <p:cNvSpPr txBox="1">
            <a:spLocks noChangeArrowheads="1"/>
          </p:cNvSpPr>
          <p:nvPr/>
        </p:nvSpPr>
        <p:spPr bwMode="auto">
          <a:xfrm>
            <a:off x="7201333" y="5711825"/>
            <a:ext cx="116363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IDPU CD-H</a:t>
            </a:r>
          </a:p>
        </p:txBody>
      </p:sp>
      <p:sp>
        <p:nvSpPr>
          <p:cNvPr id="78896" name="Rectangle 48"/>
          <p:cNvSpPr>
            <a:spLocks noChangeArrowheads="1"/>
          </p:cNvSpPr>
          <p:nvPr/>
        </p:nvSpPr>
        <p:spPr bwMode="auto">
          <a:xfrm>
            <a:off x="4820083" y="5281613"/>
            <a:ext cx="48418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sz="1000" b="0">
                <a:solidFill>
                  <a:srgbClr val="000000"/>
                </a:solidFill>
                <a:latin typeface="AvantGarde Bk BT" charset="0"/>
              </a:rPr>
              <a:t>CIDP</a:t>
            </a:r>
          </a:p>
        </p:txBody>
      </p:sp>
      <p:sp>
        <p:nvSpPr>
          <p:cNvPr id="78897" name="Line 49"/>
          <p:cNvSpPr>
            <a:spLocks noChangeShapeType="1"/>
          </p:cNvSpPr>
          <p:nvPr/>
        </p:nvSpPr>
        <p:spPr bwMode="auto">
          <a:xfrm flipV="1">
            <a:off x="5220133" y="4706938"/>
            <a:ext cx="522287" cy="60960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98" name="Text Box 50"/>
          <p:cNvSpPr txBox="1">
            <a:spLocks noChangeArrowheads="1"/>
          </p:cNvSpPr>
          <p:nvPr/>
        </p:nvSpPr>
        <p:spPr bwMode="auto">
          <a:xfrm>
            <a:off x="8528483" y="2682875"/>
            <a:ext cx="10683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latin typeface="AvantGarde Bk BT" charset="0"/>
              </a:rPr>
              <a:t>FEEPS</a:t>
            </a:r>
          </a:p>
        </p:txBody>
      </p:sp>
      <p:sp>
        <p:nvSpPr>
          <p:cNvPr id="78899" name="Line 51"/>
          <p:cNvSpPr>
            <a:spLocks noChangeShapeType="1"/>
          </p:cNvSpPr>
          <p:nvPr/>
        </p:nvSpPr>
        <p:spPr bwMode="auto">
          <a:xfrm flipH="1">
            <a:off x="8250670" y="2805113"/>
            <a:ext cx="338138" cy="13970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900" name="Text Box 52"/>
          <p:cNvSpPr txBox="1">
            <a:spLocks noChangeArrowheads="1"/>
          </p:cNvSpPr>
          <p:nvPr/>
        </p:nvSpPr>
        <p:spPr bwMode="auto">
          <a:xfrm>
            <a:off x="4262870" y="4876800"/>
            <a:ext cx="106838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625"/>
              </a:spcBef>
              <a:buClrTx/>
              <a:buFontTx/>
              <a:buNone/>
            </a:pPr>
            <a:r>
              <a:rPr lang="uk-UA" sz="1000" b="0">
                <a:solidFill>
                  <a:srgbClr val="3366FF"/>
                </a:solidFill>
                <a:latin typeface="AvantGarde Bk BT" charset="0"/>
              </a:rPr>
              <a:t>SDP</a:t>
            </a:r>
          </a:p>
        </p:txBody>
      </p:sp>
      <p:sp>
        <p:nvSpPr>
          <p:cNvPr id="78901" name="Line 53"/>
          <p:cNvSpPr>
            <a:spLocks noChangeShapeType="1"/>
          </p:cNvSpPr>
          <p:nvPr/>
        </p:nvSpPr>
        <p:spPr bwMode="auto">
          <a:xfrm flipV="1">
            <a:off x="4643870" y="4452938"/>
            <a:ext cx="422275" cy="425450"/>
          </a:xfrm>
          <a:prstGeom prst="line">
            <a:avLst/>
          </a:prstGeom>
          <a:noFill/>
          <a:ln w="6480" cap="sq">
            <a:solidFill>
              <a:srgbClr val="000000"/>
            </a:solidFill>
            <a:miter lim="800000"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98630"/>
              </p:ext>
            </p:extLst>
          </p:nvPr>
        </p:nvGraphicFramePr>
        <p:xfrm>
          <a:off x="136678" y="1435283"/>
          <a:ext cx="3941763" cy="5141913"/>
        </p:xfrm>
        <a:graphic>
          <a:graphicData uri="http://schemas.openxmlformats.org/drawingml/2006/table">
            <a:tbl>
              <a:tblPr/>
              <a:tblGrid>
                <a:gridCol w="3941763"/>
              </a:tblGrid>
              <a:tr h="588963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FIELDS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 - Electric and magnetic (</a:t>
                      </a:r>
                      <a:r>
                        <a:rPr kumimoji="0" lang="uk-UA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E,B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) measurements at &gt;1 ms timing resolution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Fast Plasma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 - Image full sky at 32 energies: electrons in 30 ms, ions in 150 ms. </a:t>
                      </a:r>
                      <a:r>
                        <a:rPr kumimoji="0" lang="uk-UA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( n, Ui, Ue, P, fe, fi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) 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6975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Energetic Particles</a:t>
                      </a: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 - All-sky viewing of ion and electron energetic particles (20 – 500 keV) using 2 sensor types (</a:t>
                      </a:r>
                      <a:r>
                        <a:rPr kumimoji="0" lang="uk-UA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fe, fi</a:t>
                      </a: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)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0750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HPCA</a:t>
                      </a: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 - Measures the composition resolved 3D ion energy distributions (</a:t>
                      </a:r>
                      <a:r>
                        <a:rPr kumimoji="0" lang="uk-UA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fi</a:t>
                      </a: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) for </a:t>
                      </a:r>
                      <a:r>
                        <a:rPr kumimoji="0" lang="uk-UA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MT" charset="0"/>
                          <a:ea typeface="ＭＳ Ｐゴシック" charset="0"/>
                          <a:cs typeface="Arial Unicode MS" charset="0"/>
                        </a:rPr>
                        <a:t>H+, He++,  He+, and O+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ASPOC 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– Maintains s/c potential to &lt;= 4 V. Enables valid  (</a:t>
                      </a:r>
                      <a:r>
                        <a:rPr kumimoji="0" lang="uk-UA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fi, E, B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) data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0750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93000"/>
                        </a:lnSpc>
                        <a:spcBef>
                          <a:spcPts val="35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CIDP </a:t>
                      </a:r>
                      <a:r>
                        <a:rPr kumimoji="0" lang="uk-U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– Power distribution and manages command and data flow – burst data memory management</a:t>
                      </a:r>
                    </a:p>
                  </a:txBody>
                  <a:tcPr marL="90000" marR="90000" marT="59246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" name="Text Box 1"/>
          <p:cNvSpPr txBox="1">
            <a:spLocks noChangeArrowheads="1"/>
          </p:cNvSpPr>
          <p:nvPr/>
        </p:nvSpPr>
        <p:spPr bwMode="auto">
          <a:xfrm>
            <a:off x="2309459" y="152400"/>
            <a:ext cx="418958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FontTx/>
              <a:buNone/>
            </a:pPr>
            <a:r>
              <a:rPr lang="uk-UA" sz="4000" dirty="0">
                <a:solidFill>
                  <a:srgbClr val="000090"/>
                </a:solidFill>
              </a:rPr>
              <a:t>Instrument </a:t>
            </a:r>
            <a:r>
              <a:rPr lang="uk-UA" sz="4000" dirty="0" smtClean="0">
                <a:solidFill>
                  <a:srgbClr val="000090"/>
                </a:solidFill>
              </a:rPr>
              <a:t>Suite</a:t>
            </a:r>
            <a:endParaRPr lang="uk-UA" sz="4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488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Box 1"/>
          <p:cNvSpPr txBox="1">
            <a:spLocks noChangeArrowheads="1"/>
          </p:cNvSpPr>
          <p:nvPr/>
        </p:nvSpPr>
        <p:spPr bwMode="auto">
          <a:xfrm>
            <a:off x="1055688" y="130175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uk-UA" sz="3200" dirty="0">
                <a:solidFill>
                  <a:srgbClr val="000090"/>
                </a:solidFill>
              </a:rPr>
              <a:t>FPI Hardware Overview</a:t>
            </a: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58763" y="6091238"/>
            <a:ext cx="7999412" cy="336550"/>
          </a:xfrm>
          <a:prstGeom prst="rect">
            <a:avLst/>
          </a:prstGeom>
          <a:solidFill>
            <a:srgbClr val="ABF5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uk-UA" b="0">
                <a:solidFill>
                  <a:srgbClr val="04004D"/>
                </a:solidFill>
              </a:rPr>
              <a:t>FPI is distributed around each MMS spacecraft for instantaneous all-sky viewing.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968375"/>
            <a:ext cx="6029325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23825" y="1392238"/>
            <a:ext cx="35956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spcBef>
                <a:spcPts val="500"/>
              </a:spcBef>
              <a:buFont typeface="Arial" charset="0"/>
              <a:buChar char="•"/>
            </a:pPr>
            <a:r>
              <a:rPr lang="uk-UA" sz="2000"/>
              <a:t>4 Dual Electron Sensors (DES) </a:t>
            </a:r>
          </a:p>
          <a:p>
            <a:pPr lvl="1" algn="l" eaLnBrk="1" hangingPunct="1">
              <a:spcBef>
                <a:spcPts val="500"/>
              </a:spcBef>
              <a:buFont typeface="Arial" charset="0"/>
              <a:buChar char="–"/>
            </a:pPr>
            <a:r>
              <a:rPr lang="uk-UA" sz="2000"/>
              <a:t>8 apertures</a:t>
            </a:r>
          </a:p>
          <a:p>
            <a:pPr algn="l" eaLnBrk="1" hangingPunct="1">
              <a:spcBef>
                <a:spcPts val="500"/>
              </a:spcBef>
              <a:buFont typeface="Arial" charset="0"/>
              <a:buChar char="•"/>
            </a:pPr>
            <a:r>
              <a:rPr lang="uk-UA" sz="2000"/>
              <a:t>4 Dual Ion Sensors (DIS)</a:t>
            </a:r>
          </a:p>
          <a:p>
            <a:pPr lvl="1" algn="l" eaLnBrk="1" hangingPunct="1">
              <a:spcBef>
                <a:spcPts val="500"/>
              </a:spcBef>
              <a:buFont typeface="Arial" charset="0"/>
              <a:buChar char="–"/>
            </a:pPr>
            <a:r>
              <a:rPr lang="uk-UA" sz="2000"/>
              <a:t>8 apertures</a:t>
            </a:r>
          </a:p>
          <a:p>
            <a:pPr algn="l" eaLnBrk="1" hangingPunct="1">
              <a:spcBef>
                <a:spcPts val="500"/>
              </a:spcBef>
              <a:buFont typeface="Arial" charset="0"/>
              <a:buChar char="•"/>
            </a:pPr>
            <a:r>
              <a:rPr lang="uk-UA" sz="2000"/>
              <a:t>180˚ x ~10˚ fields of view, steerable in s/c azimuth ± 18˚</a:t>
            </a:r>
          </a:p>
          <a:p>
            <a:pPr algn="l" eaLnBrk="1" hangingPunct="1">
              <a:spcBef>
                <a:spcPts val="500"/>
              </a:spcBef>
              <a:buFont typeface="Arial" charset="0"/>
              <a:buChar char="•"/>
            </a:pPr>
            <a:r>
              <a:rPr lang="uk-UA" sz="2000"/>
              <a:t>Central IDPU processes commands and flows data to CIDP </a:t>
            </a:r>
          </a:p>
        </p:txBody>
      </p:sp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0"/>
            <a:ext cx="20701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3952875" y="1622425"/>
            <a:ext cx="1585913" cy="239713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3895725" y="1698625"/>
            <a:ext cx="696913" cy="20272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3970338" y="1689100"/>
            <a:ext cx="3687762" cy="13477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>
            <a:off x="3960813" y="1679575"/>
            <a:ext cx="2770187" cy="298767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0048" y="5401926"/>
            <a:ext cx="362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 Unicode MS" charset="0"/>
              </a:rPr>
              <a:t>30 </a:t>
            </a:r>
            <a:r>
              <a:rPr lang="uk-UA" b="1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 Unicode MS" charset="0"/>
              </a:rPr>
              <a:t>ms</a:t>
            </a:r>
            <a:r>
              <a:rPr lang="sv-SE" b="1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 Unicode MS" charset="0"/>
              </a:rPr>
              <a:t> 3D </a:t>
            </a:r>
            <a:r>
              <a:rPr lang="sv-SE" b="1" dirty="0" err="1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 Unicode MS" charset="0"/>
              </a:rPr>
              <a:t>electron</a:t>
            </a:r>
            <a:r>
              <a:rPr lang="sv-SE" b="1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 Unicode MS" charset="0"/>
              </a:rPr>
              <a:t> distributions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377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>
            <a:fillRect/>
          </a:stretch>
        </p:blipFill>
        <p:spPr bwMode="auto">
          <a:xfrm>
            <a:off x="550862" y="0"/>
            <a:ext cx="6157913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3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316358" y="212712"/>
            <a:ext cx="3322684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uk-UA" sz="2800" dirty="0">
                <a:solidFill>
                  <a:srgbClr val="000090"/>
                </a:solidFill>
              </a:rPr>
              <a:t>FIELDS Sensors on MMS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6345237" y="4876800"/>
            <a:ext cx="441325" cy="246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uk-UA" sz="1000" b="0"/>
              <a:t>SDP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11162" y="1752600"/>
            <a:ext cx="441325" cy="246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uk-UA" sz="1000" b="0"/>
              <a:t>SDP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401637" y="5410200"/>
            <a:ext cx="441325" cy="246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uk-UA" sz="1000" b="0"/>
              <a:t>SDP</a:t>
            </a: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5583237" y="1676400"/>
            <a:ext cx="441325" cy="246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uk-UA" sz="1000" b="0"/>
              <a:t>SDP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45237" y="1998663"/>
            <a:ext cx="2658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+Higher </a:t>
            </a:r>
            <a:r>
              <a:rPr lang="en-US" dirty="0">
                <a:solidFill>
                  <a:srgbClr val="008000"/>
                </a:solidFill>
              </a:rPr>
              <a:t>data rates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+ADP longest ever, 31.5m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+SDP 120m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+FGM </a:t>
            </a:r>
            <a:r>
              <a:rPr lang="en-US" dirty="0">
                <a:solidFill>
                  <a:srgbClr val="008000"/>
                </a:solidFill>
              </a:rPr>
              <a:t>part of FIELDS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+EDI new energy 250keV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Smaller SCM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No WHISPER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216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1"/>
          <p:cNvSpPr txBox="1">
            <a:spLocks noChangeArrowheads="1"/>
          </p:cNvSpPr>
          <p:nvPr/>
        </p:nvSpPr>
        <p:spPr bwMode="auto">
          <a:xfrm>
            <a:off x="1009650" y="19050"/>
            <a:ext cx="81343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0624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ms1_largeE_201504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05" y="1286395"/>
            <a:ext cx="3992228" cy="5472952"/>
          </a:xfrm>
          <a:prstGeom prst="rect">
            <a:avLst/>
          </a:prstGeom>
        </p:spPr>
      </p:pic>
      <p:pic>
        <p:nvPicPr>
          <p:cNvPr id="3" name="Picture 2" descr="mms1234_20150416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2" y="1463278"/>
            <a:ext cx="3882701" cy="5296068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62404" y="152400"/>
            <a:ext cx="7140081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FontTx/>
              <a:buNone/>
            </a:pPr>
            <a:r>
              <a:rPr lang="sv-SE" sz="4000" dirty="0" smtClean="0">
                <a:solidFill>
                  <a:srgbClr val="000090"/>
                </a:solidFill>
              </a:rPr>
              <a:t>FIELDS </a:t>
            </a:r>
            <a:r>
              <a:rPr lang="sv-SE" sz="4000" dirty="0" err="1" smtClean="0">
                <a:solidFill>
                  <a:srgbClr val="000090"/>
                </a:solidFill>
              </a:rPr>
              <a:t>Commissioning</a:t>
            </a:r>
            <a:endParaRPr lang="uk-UA" sz="4000" dirty="0">
              <a:solidFill>
                <a:srgbClr val="00009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1551" y="1656023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Tail, X=-10 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3339" y="2133463"/>
            <a:ext cx="214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Auroral</a:t>
            </a:r>
            <a:r>
              <a:rPr lang="en-US" dirty="0" smtClean="0"/>
              <a:t> zone, R=5 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1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MMS science: </a:t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Unlocking the Secrets of the Electron Diffusion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overarching goal of the MMS mission is to measure the plasma and the electric and magnetic fields inside </a:t>
            </a:r>
            <a:r>
              <a:rPr lang="en-US" i="1" dirty="0">
                <a:solidFill>
                  <a:schemeClr val="accent2"/>
                </a:solidFill>
              </a:rPr>
              <a:t>the diffusion regions of Earth’s magnetosphere</a:t>
            </a:r>
            <a:r>
              <a:rPr lang="en-US" dirty="0"/>
              <a:t> in order to answer the following fundamental open questions:</a:t>
            </a:r>
          </a:p>
          <a:p>
            <a:endParaRPr lang="en-US" dirty="0"/>
          </a:p>
          <a:p>
            <a:r>
              <a:rPr lang="en-US" dirty="0"/>
              <a:t>What determines when reconnection starts and how fast it proceeds?</a:t>
            </a:r>
          </a:p>
          <a:p>
            <a:r>
              <a:rPr lang="en-US" dirty="0"/>
              <a:t>What is the structure of the diffusion region?</a:t>
            </a:r>
          </a:p>
          <a:p>
            <a:r>
              <a:rPr lang="en-US" dirty="0"/>
              <a:t>How do the plasmas and magnetic fields disconnect and reconnect in the diffusion regions?</a:t>
            </a:r>
          </a:p>
          <a:p>
            <a:r>
              <a:rPr lang="en-US" dirty="0"/>
              <a:t>What role do the electrons play in facilitating reconnection?</a:t>
            </a:r>
          </a:p>
          <a:p>
            <a:r>
              <a:rPr lang="en-US" dirty="0"/>
              <a:t>What is the role of turbulence in the reconnection process?</a:t>
            </a:r>
          </a:p>
          <a:p>
            <a:r>
              <a:rPr lang="en-US" dirty="0"/>
              <a:t>How does reconnection lead to the acceleration of particles to high energies?</a:t>
            </a:r>
          </a:p>
        </p:txBody>
      </p:sp>
    </p:spTree>
    <p:extLst>
      <p:ext uri="{BB962C8B-B14F-4D97-AF65-F5344CB8AC3E}">
        <p14:creationId xmlns:p14="http://schemas.microsoft.com/office/powerpoint/2010/main" val="152769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1555</Words>
  <Application>Microsoft Macintosh PowerPoint</Application>
  <PresentationFormat>On-screen Show (4:3)</PresentationFormat>
  <Paragraphs>335</Paragraphs>
  <Slides>20</Slides>
  <Notes>12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 preparation to the MMS science</vt:lpstr>
      <vt:lpstr>Atlas V + Centaur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MMS science:  Unlocking the Secrets of the Electron Diffusion Region</vt:lpstr>
      <vt:lpstr>PowerPoint Presentation</vt:lpstr>
      <vt:lpstr>PowerPoint Presentation</vt:lpstr>
      <vt:lpstr>PowerPoint Presentation</vt:lpstr>
      <vt:lpstr>Burst Memory Management Overview</vt:lpstr>
      <vt:lpstr>Burst Data Selection</vt:lpstr>
      <vt:lpstr>Science Data</vt:lpstr>
      <vt:lpstr>PowerPoint Presentation</vt:lpstr>
      <vt:lpstr>Stockholm workshop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</dc:title>
  <dc:creator>Yuri Khotyaintsev</dc:creator>
  <cp:lastModifiedBy>Yuri Khotyaintsev</cp:lastModifiedBy>
  <cp:revision>48</cp:revision>
  <dcterms:created xsi:type="dcterms:W3CDTF">2015-02-24T12:38:17Z</dcterms:created>
  <dcterms:modified xsi:type="dcterms:W3CDTF">2015-05-07T09:43:45Z</dcterms:modified>
</cp:coreProperties>
</file>